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comments/comment7.xml" ContentType="application/vnd.openxmlformats-officedocument.presentationml.comments+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comments/comment10.xml" ContentType="application/vnd.openxmlformats-officedocument.presentationml.comments+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omments/comment6.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02"/>
  </p:notesMasterIdLst>
  <p:handoutMasterIdLst>
    <p:handoutMasterId r:id="rId103"/>
  </p:handoutMasterIdLst>
  <p:sldIdLst>
    <p:sldId id="257" r:id="rId2"/>
    <p:sldId id="359" r:id="rId3"/>
    <p:sldId id="259" r:id="rId4"/>
    <p:sldId id="360" r:id="rId5"/>
    <p:sldId id="324" r:id="rId6"/>
    <p:sldId id="361" r:id="rId7"/>
    <p:sldId id="385" r:id="rId8"/>
    <p:sldId id="362" r:id="rId9"/>
    <p:sldId id="333" r:id="rId10"/>
    <p:sldId id="334" r:id="rId11"/>
    <p:sldId id="384" r:id="rId12"/>
    <p:sldId id="514" r:id="rId13"/>
    <p:sldId id="401" r:id="rId14"/>
    <p:sldId id="392" r:id="rId15"/>
    <p:sldId id="368" r:id="rId16"/>
    <p:sldId id="484" r:id="rId17"/>
    <p:sldId id="369" r:id="rId18"/>
    <p:sldId id="406" r:id="rId19"/>
    <p:sldId id="402" r:id="rId20"/>
    <p:sldId id="403" r:id="rId21"/>
    <p:sldId id="397" r:id="rId22"/>
    <p:sldId id="399" r:id="rId23"/>
    <p:sldId id="400" r:id="rId24"/>
    <p:sldId id="329" r:id="rId25"/>
    <p:sldId id="407" r:id="rId26"/>
    <p:sldId id="408" r:id="rId27"/>
    <p:sldId id="374" r:id="rId28"/>
    <p:sldId id="394" r:id="rId29"/>
    <p:sldId id="497" r:id="rId30"/>
    <p:sldId id="414" r:id="rId31"/>
    <p:sldId id="415" r:id="rId32"/>
    <p:sldId id="416" r:id="rId33"/>
    <p:sldId id="417" r:id="rId34"/>
    <p:sldId id="418" r:id="rId35"/>
    <p:sldId id="485" r:id="rId36"/>
    <p:sldId id="486" r:id="rId37"/>
    <p:sldId id="487" r:id="rId38"/>
    <p:sldId id="488" r:id="rId39"/>
    <p:sldId id="489" r:id="rId40"/>
    <p:sldId id="490" r:id="rId41"/>
    <p:sldId id="491" r:id="rId42"/>
    <p:sldId id="492" r:id="rId43"/>
    <p:sldId id="493" r:id="rId44"/>
    <p:sldId id="494" r:id="rId45"/>
    <p:sldId id="495" r:id="rId46"/>
    <p:sldId id="496" r:id="rId47"/>
    <p:sldId id="335" r:id="rId48"/>
    <p:sldId id="432" r:id="rId49"/>
    <p:sldId id="419" r:id="rId50"/>
    <p:sldId id="463" r:id="rId51"/>
    <p:sldId id="420" r:id="rId52"/>
    <p:sldId id="464" r:id="rId53"/>
    <p:sldId id="501" r:id="rId54"/>
    <p:sldId id="511" r:id="rId55"/>
    <p:sldId id="512" r:id="rId56"/>
    <p:sldId id="513" r:id="rId57"/>
    <p:sldId id="465" r:id="rId58"/>
    <p:sldId id="506" r:id="rId59"/>
    <p:sldId id="507" r:id="rId60"/>
    <p:sldId id="508" r:id="rId61"/>
    <p:sldId id="509" r:id="rId62"/>
    <p:sldId id="510" r:id="rId63"/>
    <p:sldId id="380" r:id="rId64"/>
    <p:sldId id="421" r:id="rId65"/>
    <p:sldId id="422" r:id="rId66"/>
    <p:sldId id="423" r:id="rId67"/>
    <p:sldId id="424" r:id="rId68"/>
    <p:sldId id="425" r:id="rId69"/>
    <p:sldId id="426" r:id="rId70"/>
    <p:sldId id="427" r:id="rId71"/>
    <p:sldId id="428" r:id="rId72"/>
    <p:sldId id="443" r:id="rId73"/>
    <p:sldId id="444" r:id="rId74"/>
    <p:sldId id="445" r:id="rId75"/>
    <p:sldId id="446" r:id="rId76"/>
    <p:sldId id="447" r:id="rId77"/>
    <p:sldId id="448" r:id="rId78"/>
    <p:sldId id="449" r:id="rId79"/>
    <p:sldId id="450" r:id="rId80"/>
    <p:sldId id="451" r:id="rId81"/>
    <p:sldId id="452" r:id="rId82"/>
    <p:sldId id="453" r:id="rId83"/>
    <p:sldId id="454" r:id="rId84"/>
    <p:sldId id="455" r:id="rId85"/>
    <p:sldId id="456" r:id="rId86"/>
    <p:sldId id="457" r:id="rId87"/>
    <p:sldId id="458" r:id="rId88"/>
    <p:sldId id="435" r:id="rId89"/>
    <p:sldId id="441" r:id="rId90"/>
    <p:sldId id="442" r:id="rId91"/>
    <p:sldId id="358" r:id="rId92"/>
    <p:sldId id="437" r:id="rId93"/>
    <p:sldId id="498" r:id="rId94"/>
    <p:sldId id="500" r:id="rId95"/>
    <p:sldId id="387" r:id="rId96"/>
    <p:sldId id="388" r:id="rId97"/>
    <p:sldId id="502" r:id="rId98"/>
    <p:sldId id="503" r:id="rId99"/>
    <p:sldId id="504" r:id="rId100"/>
    <p:sldId id="505" r:id="rId101"/>
  </p:sldIdLst>
  <p:sldSz cx="9144000" cy="6858000" type="screen4x3"/>
  <p:notesSz cx="6794500" cy="99314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 Jana" initials="MJ"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9857" autoAdjust="0"/>
  </p:normalViewPr>
  <p:slideViewPr>
    <p:cSldViewPr>
      <p:cViewPr varScale="1">
        <p:scale>
          <a:sx n="93" d="100"/>
          <a:sy n="93" d="100"/>
        </p:scale>
        <p:origin x="-714" y="-90"/>
      </p:cViewPr>
      <p:guideLst>
        <p:guide orient="horz" pos="2160"/>
        <p:guide pos="2880"/>
      </p:guideLst>
    </p:cSldViewPr>
  </p:slideViewPr>
  <p:outlineViewPr>
    <p:cViewPr>
      <p:scale>
        <a:sx n="33" d="100"/>
        <a:sy n="33" d="100"/>
      </p:scale>
      <p:origin x="0" y="8574"/>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title>
      <c:tx>
        <c:rich>
          <a:bodyPr/>
          <a:lstStyle/>
          <a:p>
            <a:pPr>
              <a:defRPr sz="1600" b="0"/>
            </a:pPr>
            <a:r>
              <a:rPr lang="en-US" sz="1600" b="0" dirty="0" err="1"/>
              <a:t>Fator</a:t>
            </a:r>
            <a:r>
              <a:rPr lang="en-US" sz="1600" b="0" baseline="0" dirty="0"/>
              <a:t> de </a:t>
            </a:r>
            <a:r>
              <a:rPr lang="en-US" sz="1600" b="0" baseline="0" dirty="0" err="1"/>
              <a:t>equivalencia</a:t>
            </a:r>
            <a:endParaRPr lang="en-US" sz="1600" b="0" dirty="0"/>
          </a:p>
        </c:rich>
      </c:tx>
    </c:title>
    <c:plotArea>
      <c:layout>
        <c:manualLayout>
          <c:layoutTarget val="inner"/>
          <c:xMode val="edge"/>
          <c:yMode val="edge"/>
          <c:x val="0.17467041718914156"/>
          <c:y val="0.25047744270687522"/>
          <c:w val="0.76936128641545665"/>
          <c:h val="0.41443126824781173"/>
        </c:manualLayout>
      </c:layout>
      <c:scatterChart>
        <c:scatterStyle val="smoothMarker"/>
        <c:ser>
          <c:idx val="0"/>
          <c:order val="0"/>
          <c:tx>
            <c:strRef>
              <c:f>Plan1!$E$2</c:f>
              <c:strCache>
                <c:ptCount val="1"/>
                <c:pt idx="0">
                  <c:v>ET</c:v>
                </c:pt>
              </c:strCache>
            </c:strRef>
          </c:tx>
          <c:xVal>
            <c:numRef>
              <c:f>Plan1!$D$3:$D$7</c:f>
              <c:numCache>
                <c:formatCode>0%</c:formatCode>
                <c:ptCount val="5"/>
                <c:pt idx="0">
                  <c:v>4.0000000000000112E-2</c:v>
                </c:pt>
                <c:pt idx="1">
                  <c:v>0.1</c:v>
                </c:pt>
                <c:pt idx="2">
                  <c:v>0.2</c:v>
                </c:pt>
                <c:pt idx="3">
                  <c:v>0.5</c:v>
                </c:pt>
                <c:pt idx="4">
                  <c:v>0.99</c:v>
                </c:pt>
              </c:numCache>
            </c:numRef>
          </c:xVal>
          <c:yVal>
            <c:numRef>
              <c:f>Plan1!$E$3:$E$7</c:f>
              <c:numCache>
                <c:formatCode>General</c:formatCode>
                <c:ptCount val="5"/>
                <c:pt idx="0">
                  <c:v>9.3333333333333321</c:v>
                </c:pt>
                <c:pt idx="1">
                  <c:v>4.3333333333333934</c:v>
                </c:pt>
                <c:pt idx="2">
                  <c:v>2.6666666666666661</c:v>
                </c:pt>
                <c:pt idx="3">
                  <c:v>1.6666666666666665</c:v>
                </c:pt>
                <c:pt idx="4">
                  <c:v>1.3367003367003367</c:v>
                </c:pt>
              </c:numCache>
            </c:numRef>
          </c:yVal>
          <c:smooth val="1"/>
        </c:ser>
        <c:axId val="55264384"/>
        <c:axId val="55346688"/>
      </c:scatterChart>
      <c:valAx>
        <c:axId val="55264384"/>
        <c:scaling>
          <c:orientation val="minMax"/>
        </c:scaling>
        <c:axPos val="b"/>
        <c:title>
          <c:tx>
            <c:rich>
              <a:bodyPr/>
              <a:lstStyle/>
              <a:p>
                <a:pPr>
                  <a:defRPr/>
                </a:pPr>
                <a:r>
                  <a:rPr lang="en-US"/>
                  <a:t>Porcentagem de caminhoes (p)</a:t>
                </a:r>
              </a:p>
            </c:rich>
          </c:tx>
        </c:title>
        <c:numFmt formatCode="0%" sourceLinked="1"/>
        <c:tickLblPos val="nextTo"/>
        <c:crossAx val="55346688"/>
        <c:crosses val="autoZero"/>
        <c:crossBetween val="midCat"/>
      </c:valAx>
      <c:valAx>
        <c:axId val="55346688"/>
        <c:scaling>
          <c:orientation val="minMax"/>
        </c:scaling>
        <c:axPos val="l"/>
        <c:majorGridlines/>
        <c:title>
          <c:tx>
            <c:rich>
              <a:bodyPr rot="-5400000" vert="horz"/>
              <a:lstStyle/>
              <a:p>
                <a:pPr>
                  <a:defRPr/>
                </a:pPr>
                <a:r>
                  <a:rPr lang="en-US"/>
                  <a:t>ET</a:t>
                </a:r>
              </a:p>
            </c:rich>
          </c:tx>
        </c:title>
        <c:numFmt formatCode="General" sourceLinked="1"/>
        <c:tickLblPos val="nextTo"/>
        <c:crossAx val="55264384"/>
        <c:crosses val="autoZero"/>
        <c:crossBetween val="midCat"/>
      </c:valAx>
    </c:plotArea>
    <c:plotVisOnly val="1"/>
  </c:chart>
  <c:spPr>
    <a:solidFill>
      <a:schemeClr val="bg1"/>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scatterChart>
        <c:scatterStyle val="smoothMarker"/>
        <c:ser>
          <c:idx val="0"/>
          <c:order val="0"/>
          <c:tx>
            <c:strRef>
              <c:f>Plan1!$B$2</c:f>
              <c:strCache>
                <c:ptCount val="1"/>
                <c:pt idx="0">
                  <c:v>F(h)</c:v>
                </c:pt>
              </c:strCache>
            </c:strRef>
          </c:tx>
          <c:xVal>
            <c:numRef>
              <c:f>Plan1!$A$3:$A$10</c:f>
              <c:numCache>
                <c:formatCode>General</c:formatCode>
                <c:ptCount val="8"/>
                <c:pt idx="0">
                  <c:v>0</c:v>
                </c:pt>
                <c:pt idx="1">
                  <c:v>0.5</c:v>
                </c:pt>
                <c:pt idx="2">
                  <c:v>1</c:v>
                </c:pt>
                <c:pt idx="3">
                  <c:v>2</c:v>
                </c:pt>
                <c:pt idx="4">
                  <c:v>4</c:v>
                </c:pt>
                <c:pt idx="5">
                  <c:v>8</c:v>
                </c:pt>
                <c:pt idx="6">
                  <c:v>9.19</c:v>
                </c:pt>
                <c:pt idx="7">
                  <c:v>10.81</c:v>
                </c:pt>
              </c:numCache>
            </c:numRef>
          </c:xVal>
          <c:yVal>
            <c:numRef>
              <c:f>Plan1!$B$3:$B$10</c:f>
              <c:numCache>
                <c:formatCode>General</c:formatCode>
                <c:ptCount val="8"/>
                <c:pt idx="0">
                  <c:v>0</c:v>
                </c:pt>
                <c:pt idx="1">
                  <c:v>0.39346934028736763</c:v>
                </c:pt>
                <c:pt idx="2">
                  <c:v>0.63212055882855933</c:v>
                </c:pt>
                <c:pt idx="3">
                  <c:v>0.86466471676338985</c:v>
                </c:pt>
                <c:pt idx="4">
                  <c:v>0.98168436111126278</c:v>
                </c:pt>
                <c:pt idx="5">
                  <c:v>0.99966453737209771</c:v>
                </c:pt>
                <c:pt idx="6">
                  <c:v>0.9998979451352924</c:v>
                </c:pt>
                <c:pt idx="7">
                  <c:v>0.99997980347504112</c:v>
                </c:pt>
              </c:numCache>
            </c:numRef>
          </c:yVal>
          <c:smooth val="1"/>
        </c:ser>
        <c:axId val="56683904"/>
        <c:axId val="55854208"/>
      </c:scatterChart>
      <c:valAx>
        <c:axId val="56683904"/>
        <c:scaling>
          <c:orientation val="minMax"/>
        </c:scaling>
        <c:axPos val="b"/>
        <c:numFmt formatCode="General" sourceLinked="1"/>
        <c:tickLblPos val="nextTo"/>
        <c:crossAx val="55854208"/>
        <c:crosses val="autoZero"/>
        <c:crossBetween val="midCat"/>
      </c:valAx>
      <c:valAx>
        <c:axId val="55854208"/>
        <c:scaling>
          <c:orientation val="minMax"/>
        </c:scaling>
        <c:axPos val="l"/>
        <c:majorGridlines/>
        <c:numFmt formatCode="General" sourceLinked="1"/>
        <c:tickLblPos val="nextTo"/>
        <c:crossAx val="56683904"/>
        <c:crosses val="autoZero"/>
        <c:crossBetween val="midCat"/>
      </c:valAx>
    </c:plotArea>
    <c:legend>
      <c:legendPos val="r"/>
      <c:layout/>
    </c:legend>
    <c:plotVisOnly val="1"/>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0-03-14T20:53:59.171" idx="18">
    <p:pos x="10" y="10"/>
    <p:text>Eu sugero q vc use a seguinte ordem:
- modelos de simulação (Setti ...);
- modelos macroscópicos (Loggie ...);
- modelos híbridos (Laval ...).
A conclusão poderia avaliar:
- o poder de representação de cada um;
- as variáveis de nível de serviço;
- os conceitos de equivalência e interação.</p:text>
  </p:cm>
  <p:cm authorId="0" dt="2010-03-14T21:21:53.176" idx="20">
    <p:pos x="146" y="146"/>
    <p:text>Eu estive pensando um pouco na sua idéia e estava analisando como  
poderia ser aplicada ... Em vista das dificuldades de regulamentar  
potência, relação peso/potência, ... (especialmente considerando a  
frota legada ...), eu acho q vc poderia desenvolver um método para  
determinar o limite mínimo de velocidade, incluindo um procedimento  
pra q os operadores de carga verifiquem se seus veículos específicos  
podem atender os limites de uma dada via ...
Os limites mínimos de velocidade fazem parte do CTB mas não existe  
procedimento pra fixá-lo (veja o Manual de Sinalização Vertical de  
Regulamentação, a Resolução 236, se não me engano, do site do  
DENATRAN, ou consulte as minhas notas de aula sobre sinalização viária  
em www.poli.usp.br/d/ptr2377 ...).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0-02-18T20:04:19.109" idx="16">
    <p:pos x="146" y="146"/>
    <p:text>Colocar o Newell aqui, pois vem depois de 92</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02-18T19:34:20.652" idx="4">
    <p:pos x="10" y="10"/>
    <p:text>Referencias. Paginas ou definicoes.
Incluir o conceito de eficacia. (densidade/velocidade)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02-18T19:37:29.482" idx="5">
    <p:pos x="10" y="10"/>
    <p:text>Incluir a fonte dos graficos.
Discutir o criterio de equivalencia.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02-18T19:38:29.062" idx="6">
    <p:pos x="10" y="10"/>
    <p:text>Existe algum metodo profissional que nao usa PCE?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03-15T21:15:59.021" idx="19">
    <p:pos x="10" y="10"/>
    <p:text>- o HCM1965 tinha equivalentes q variavam por nível de serviço ...
- o HCM1985 tinha equivalentes q variavam pela relação peso/potência ...
(ambos os efeitos parecem relevantes mas foram abandonados ...)
- o HCM2000 mudou o critério de equivalência para densidade ...
- o HCM2000, para pista simples, passou a adotar dois equivalentes  
distintos ...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0-02-18T19:43:07.507" idx="25">
    <p:pos x="146" y="146"/>
    <p:text>Mourall - pista dupla
Elefteriadou - multiplas faixas</p:text>
  </p:cm>
  <p:cm authorId="0" dt="2010-02-18T19:43:55.926" idx="26">
    <p:pos x="282" y="282"/>
    <p:text>Separar pista simples e outras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0-03-15T22:04:36.443" idx="21">
    <p:pos x="10" y="10"/>
    <p:text>- o HCM1965 tinha equivalentes q variavam por nível de serviço ...
- o HCM1985 tinha equivalentes q variavam pela relação peso/potência ...
(ambos os efeitos parecem relevantes mas foram abandonados ...)
- o HCM2000 mudou o critério de equivalência para densidade ...
- o HCM2000, para pista simples, passou a adotar dois equivalentes  
distintos ...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0-01-24T18:54:57.776" idx="28">
    <p:pos x="5148" y="1939"/>
    <p:text>Precisa entender o calculo.
Van Aerde, M., and S. Yagar. Capacity, Speed, and Platooning Vehicle
Equivalents for Two-Lane Rural Highways. In Transportation Research
Record 971, TRB, National Research Council, Washington, D.C., 1984,
pp. 58–67.</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0-02-18T20:06:57.343" idx="17">
    <p:pos x="10" y="10"/>
    <p:text>Separar Lebacque do Newell. Revisar o artigo do lebacke (onibus)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1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png"/><Relationship Id="rId5" Type="http://schemas.openxmlformats.org/officeDocument/2006/relationships/image" Target="../media/image148.wmf"/><Relationship Id="rId4" Type="http://schemas.openxmlformats.org/officeDocument/2006/relationships/image" Target="../media/image14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5569" tIns="47784" rIns="95569" bIns="47784" numCol="1" anchor="t" anchorCtr="0" compatLnSpc="1">
            <a:prstTxWarp prst="textNoShape">
              <a:avLst/>
            </a:prstTxWarp>
          </a:bodyPr>
          <a:lstStyle>
            <a:lvl1pPr algn="l">
              <a:defRPr sz="1300">
                <a:cs typeface="+mn-cs"/>
              </a:defRPr>
            </a:lvl1pPr>
          </a:lstStyle>
          <a:p>
            <a:pPr>
              <a:defRPr/>
            </a:pPr>
            <a:endParaRPr lang="en-US"/>
          </a:p>
        </p:txBody>
      </p:sp>
      <p:sp>
        <p:nvSpPr>
          <p:cNvPr id="148483"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5569" tIns="47784" rIns="95569" bIns="47784" numCol="1" anchor="t" anchorCtr="0" compatLnSpc="1">
            <a:prstTxWarp prst="textNoShape">
              <a:avLst/>
            </a:prstTxWarp>
          </a:bodyPr>
          <a:lstStyle>
            <a:lvl1pPr algn="r">
              <a:defRPr sz="1300">
                <a:cs typeface="+mn-cs"/>
              </a:defRPr>
            </a:lvl1pPr>
          </a:lstStyle>
          <a:p>
            <a:pPr>
              <a:defRPr/>
            </a:pPr>
            <a:endParaRPr lang="en-US"/>
          </a:p>
        </p:txBody>
      </p:sp>
      <p:sp>
        <p:nvSpPr>
          <p:cNvPr id="148484"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5569" tIns="47784" rIns="95569" bIns="47784" numCol="1" anchor="b" anchorCtr="0" compatLnSpc="1">
            <a:prstTxWarp prst="textNoShape">
              <a:avLst/>
            </a:prstTxWarp>
          </a:bodyPr>
          <a:lstStyle>
            <a:lvl1pPr algn="l">
              <a:defRPr sz="1300">
                <a:cs typeface="+mn-cs"/>
              </a:defRPr>
            </a:lvl1pPr>
          </a:lstStyle>
          <a:p>
            <a:pPr>
              <a:defRPr/>
            </a:pPr>
            <a:endParaRPr lang="en-US"/>
          </a:p>
        </p:txBody>
      </p:sp>
      <p:sp>
        <p:nvSpPr>
          <p:cNvPr id="148485"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5569" tIns="47784" rIns="95569" bIns="47784" numCol="1" anchor="b" anchorCtr="0" compatLnSpc="1">
            <a:prstTxWarp prst="textNoShape">
              <a:avLst/>
            </a:prstTxWarp>
          </a:bodyPr>
          <a:lstStyle>
            <a:lvl1pPr algn="r">
              <a:defRPr sz="1300">
                <a:cs typeface="+mn-cs"/>
              </a:defRPr>
            </a:lvl1pPr>
          </a:lstStyle>
          <a:p>
            <a:pPr>
              <a:defRPr/>
            </a:pPr>
            <a:fld id="{5A5BDF69-EC73-4673-B68D-07D3200F0FCB}" type="slidenum">
              <a:rPr lang="en-US"/>
              <a:pPr>
                <a:defRPr/>
              </a:pPr>
              <a:t>‹nº›</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4813" cy="496888"/>
          </a:xfrm>
          <a:prstGeom prst="rect">
            <a:avLst/>
          </a:prstGeom>
        </p:spPr>
        <p:txBody>
          <a:bodyPr vert="horz" lIns="95569" tIns="47784" rIns="95569" bIns="47784" rtlCol="0"/>
          <a:lstStyle>
            <a:lvl1pPr algn="l">
              <a:defRPr sz="1300">
                <a:cs typeface="+mn-cs"/>
              </a:defRPr>
            </a:lvl1pPr>
          </a:lstStyle>
          <a:p>
            <a:pPr>
              <a:defRPr/>
            </a:pPr>
            <a:endParaRPr lang="pt-BR"/>
          </a:p>
        </p:txBody>
      </p:sp>
      <p:sp>
        <p:nvSpPr>
          <p:cNvPr id="3" name="Espaço Reservado para Data 2"/>
          <p:cNvSpPr>
            <a:spLocks noGrp="1"/>
          </p:cNvSpPr>
          <p:nvPr>
            <p:ph type="dt" idx="1"/>
          </p:nvPr>
        </p:nvSpPr>
        <p:spPr>
          <a:xfrm>
            <a:off x="3848100" y="0"/>
            <a:ext cx="2944813" cy="496888"/>
          </a:xfrm>
          <a:prstGeom prst="rect">
            <a:avLst/>
          </a:prstGeom>
        </p:spPr>
        <p:txBody>
          <a:bodyPr vert="horz" lIns="95569" tIns="47784" rIns="95569" bIns="47784" rtlCol="0"/>
          <a:lstStyle>
            <a:lvl1pPr algn="r">
              <a:defRPr sz="1300">
                <a:cs typeface="+mn-cs"/>
              </a:defRPr>
            </a:lvl1pPr>
          </a:lstStyle>
          <a:p>
            <a:pPr>
              <a:defRPr/>
            </a:pPr>
            <a:fld id="{1E1C5252-DE02-4E3A-94D8-E836525D7F03}" type="datetimeFigureOut">
              <a:rPr lang="pt-BR"/>
              <a:pPr>
                <a:defRPr/>
              </a:pPr>
              <a:t>12/04/2010</a:t>
            </a:fld>
            <a:endParaRPr lang="pt-BR" dirty="0"/>
          </a:p>
        </p:txBody>
      </p:sp>
      <p:sp>
        <p:nvSpPr>
          <p:cNvPr id="4" name="Espaço Reservado para Imagem de Slide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9" tIns="47784" rIns="95569" bIns="47784" rtlCol="0" anchor="ctr"/>
          <a:lstStyle/>
          <a:p>
            <a:pPr lvl="0"/>
            <a:endParaRPr lang="pt-BR" noProof="0" dirty="0" smtClean="0"/>
          </a:p>
        </p:txBody>
      </p:sp>
      <p:sp>
        <p:nvSpPr>
          <p:cNvPr id="5" name="Espaço Reservado para Anotações 4"/>
          <p:cNvSpPr>
            <a:spLocks noGrp="1"/>
          </p:cNvSpPr>
          <p:nvPr>
            <p:ph type="body" sz="quarter" idx="3"/>
          </p:nvPr>
        </p:nvSpPr>
        <p:spPr>
          <a:xfrm>
            <a:off x="679450" y="4718050"/>
            <a:ext cx="5435600" cy="4468813"/>
          </a:xfrm>
          <a:prstGeom prst="rect">
            <a:avLst/>
          </a:prstGeom>
        </p:spPr>
        <p:txBody>
          <a:bodyPr vert="horz" lIns="95569" tIns="47784" rIns="95569" bIns="47784"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32925"/>
            <a:ext cx="2944813" cy="496888"/>
          </a:xfrm>
          <a:prstGeom prst="rect">
            <a:avLst/>
          </a:prstGeom>
        </p:spPr>
        <p:txBody>
          <a:bodyPr vert="horz" lIns="95569" tIns="47784" rIns="95569" bIns="47784" rtlCol="0" anchor="b"/>
          <a:lstStyle>
            <a:lvl1pPr algn="l">
              <a:defRPr sz="1300">
                <a:cs typeface="+mn-cs"/>
              </a:defRPr>
            </a:lvl1pPr>
          </a:lstStyle>
          <a:p>
            <a:pPr>
              <a:defRPr/>
            </a:pPr>
            <a:endParaRPr lang="pt-BR"/>
          </a:p>
        </p:txBody>
      </p:sp>
      <p:sp>
        <p:nvSpPr>
          <p:cNvPr id="7" name="Espaço Reservado para Número de Slide 6"/>
          <p:cNvSpPr>
            <a:spLocks noGrp="1"/>
          </p:cNvSpPr>
          <p:nvPr>
            <p:ph type="sldNum" sz="quarter" idx="5"/>
          </p:nvPr>
        </p:nvSpPr>
        <p:spPr>
          <a:xfrm>
            <a:off x="3848100" y="9432925"/>
            <a:ext cx="2944813" cy="496888"/>
          </a:xfrm>
          <a:prstGeom prst="rect">
            <a:avLst/>
          </a:prstGeom>
        </p:spPr>
        <p:txBody>
          <a:bodyPr vert="horz" lIns="95569" tIns="47784" rIns="95569" bIns="47784" rtlCol="0" anchor="b"/>
          <a:lstStyle>
            <a:lvl1pPr algn="r">
              <a:defRPr sz="1300">
                <a:cs typeface="+mn-cs"/>
              </a:defRPr>
            </a:lvl1pPr>
          </a:lstStyle>
          <a:p>
            <a:pPr>
              <a:defRPr/>
            </a:pPr>
            <a:fld id="{696B943D-2E7A-4EA3-B149-934738CBCC48}" type="slidenum">
              <a:rPr lang="pt-BR"/>
              <a:pPr>
                <a:defRPr/>
              </a:pPr>
              <a:t>‹nº›</a:t>
            </a:fld>
            <a:endParaRPr lang="pt-BR"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843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B2DCA1-7EC5-4D86-B3BC-617AB397AD73}" type="slidenum">
              <a:rPr lang="pt-BR" smtClean="0"/>
              <a:pPr>
                <a:defRPr/>
              </a:pPr>
              <a:t>1</a:t>
            </a:fld>
            <a:endParaRPr lang="pt-BR" dirty="0" smtClean="0"/>
          </a:p>
        </p:txBody>
      </p:sp>
      <p:sp>
        <p:nvSpPr>
          <p:cNvPr id="5" name="Espaço Reservado para Data 4"/>
          <p:cNvSpPr>
            <a:spLocks noGrp="1"/>
          </p:cNvSpPr>
          <p:nvPr>
            <p:ph type="dt" sz="quarter" idx="1"/>
          </p:nvPr>
        </p:nvSpPr>
        <p:spPr/>
        <p:txBody>
          <a:bodyPr/>
          <a:lstStyle/>
          <a:p>
            <a:pPr>
              <a:defRPr/>
            </a:pPr>
            <a:fld id="{D4F95571-F583-4163-9DDC-26F895065851}" type="datetime1">
              <a:rPr lang="pt-BR" smtClean="0"/>
              <a:pPr>
                <a:defRPr/>
              </a:pPr>
              <a:t>12/04/2010</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ço Reservado para Imagem de Slide 1"/>
          <p:cNvSpPr>
            <a:spLocks noGrp="1" noRot="1" noChangeAspect="1"/>
          </p:cNvSpPr>
          <p:nvPr>
            <p:ph type="sldImg"/>
          </p:nvPr>
        </p:nvSpPr>
        <p:spPr bwMode="auto">
          <a:noFill/>
          <a:ln>
            <a:solidFill>
              <a:srgbClr val="000000"/>
            </a:solidFill>
            <a:miter lim="800000"/>
            <a:headEnd/>
            <a:tailEnd/>
          </a:ln>
        </p:spPr>
      </p:sp>
      <p:sp>
        <p:nvSpPr>
          <p:cNvPr id="4915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Data 3"/>
          <p:cNvSpPr>
            <a:spLocks noGrp="1"/>
          </p:cNvSpPr>
          <p:nvPr>
            <p:ph type="dt" sz="quarter" idx="1"/>
          </p:nvPr>
        </p:nvSpPr>
        <p:spPr/>
        <p:txBody>
          <a:bodyPr/>
          <a:lstStyle/>
          <a:p>
            <a:pPr>
              <a:defRPr/>
            </a:pPr>
            <a:fld id="{69734262-A464-4F8F-A060-175D25C7091A}" type="datetime1">
              <a:rPr lang="pt-BR" smtClean="0"/>
              <a:pPr>
                <a:defRPr/>
              </a:pPr>
              <a:t>12/04/2010</a:t>
            </a:fld>
            <a:endParaRPr lang="pt-BR" dirty="0"/>
          </a:p>
        </p:txBody>
      </p:sp>
      <p:sp>
        <p:nvSpPr>
          <p:cNvPr id="5" name="Espaço Reservado para Número de Slide 4"/>
          <p:cNvSpPr>
            <a:spLocks noGrp="1"/>
          </p:cNvSpPr>
          <p:nvPr>
            <p:ph type="sldNum" sz="quarter" idx="5"/>
          </p:nvPr>
        </p:nvSpPr>
        <p:spPr/>
        <p:txBody>
          <a:bodyPr/>
          <a:lstStyle/>
          <a:p>
            <a:pPr>
              <a:defRPr/>
            </a:pPr>
            <a:fld id="{38A4BD5B-5BF5-4CB4-A199-C7F3039C1EE7}" type="slidenum">
              <a:rPr lang="pt-BR" smtClean="0"/>
              <a:pPr>
                <a:defRPr/>
              </a:pPr>
              <a:t>25</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C56BDA-95A5-4FE1-BD48-82A0B48AA028}" type="slidenum">
              <a:rPr lang="pt-BR"/>
              <a:pPr>
                <a:defRPr/>
              </a:pPr>
              <a:t>98</a:t>
            </a:fld>
            <a:endParaRPr lang="pt-B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F125FC-A041-4F2D-B3F3-E68FA0F5BF5F}" type="slidenum">
              <a:rPr lang="pt-BR"/>
              <a:pPr>
                <a:defRPr/>
              </a:pPr>
              <a:t>99</a:t>
            </a:fld>
            <a:endParaRPr lang="pt-B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6BC550-BA9F-4EBD-9132-5938F8C7EB21}" type="slidenum">
              <a:rPr lang="pt-BR"/>
              <a:pPr>
                <a:defRPr/>
              </a:pPr>
              <a:t>100</a:t>
            </a:fld>
            <a:endParaRPr lang="pt-B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tângulo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tângulo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ângulo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tângulo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etângulo de cantos arredondados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etângulo de cantos arredondados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tângulo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tângulo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tângulo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tângulo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cs typeface="Arial" pitchFamily="34" charset="0"/>
            </a:endParaRPr>
          </a:p>
        </p:txBody>
      </p:sp>
      <p:sp>
        <p:nvSpPr>
          <p:cNvPr id="8" name="Título 7"/>
          <p:cNvSpPr>
            <a:spLocks noGrp="1"/>
          </p:cNvSpPr>
          <p:nvPr>
            <p:ph type="ctrTitle"/>
          </p:nvPr>
        </p:nvSpPr>
        <p:spPr>
          <a:xfrm>
            <a:off x="500034" y="1928802"/>
            <a:ext cx="8458200" cy="1470025"/>
          </a:xfrm>
        </p:spPr>
        <p:txBody>
          <a:bodyPr anchor="b"/>
          <a:lstStyle>
            <a:lvl1pPr>
              <a:defRPr sz="4400">
                <a:solidFill>
                  <a:schemeClr val="bg1"/>
                </a:solidFill>
              </a:defRPr>
            </a:lvl1pPr>
          </a:lstStyle>
          <a:p>
            <a:r>
              <a:rPr lang="pt-BR" dirty="0" smtClean="0"/>
              <a:t>Clique para editar o estilo do título mestre</a:t>
            </a:r>
            <a:endParaRPr lang="en-US" dirty="0"/>
          </a:p>
        </p:txBody>
      </p:sp>
      <p:sp>
        <p:nvSpPr>
          <p:cNvPr id="9" name="Subtítulo 8"/>
          <p:cNvSpPr>
            <a:spLocks noGrp="1"/>
          </p:cNvSpPr>
          <p:nvPr>
            <p:ph type="subTitle" idx="1"/>
          </p:nvPr>
        </p:nvSpPr>
        <p:spPr>
          <a:xfrm>
            <a:off x="457200" y="3899938"/>
            <a:ext cx="4953000" cy="1752600"/>
          </a:xfrm>
        </p:spPr>
        <p:txBody>
          <a:bodyPr/>
          <a:lstStyle>
            <a:lvl1pPr marL="64008" indent="0" algn="l">
              <a:buNone/>
              <a:defRPr sz="24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17" name="Espaço Reservado para Data 27"/>
          <p:cNvSpPr>
            <a:spLocks noGrp="1"/>
          </p:cNvSpPr>
          <p:nvPr>
            <p:ph type="dt" sz="half" idx="10"/>
          </p:nvPr>
        </p:nvSpPr>
        <p:spPr>
          <a:xfrm>
            <a:off x="6705600" y="4206875"/>
            <a:ext cx="960438" cy="457200"/>
          </a:xfrm>
        </p:spPr>
        <p:txBody>
          <a:bodyPr/>
          <a:lstStyle>
            <a:lvl1pPr>
              <a:defRPr/>
            </a:lvl1pPr>
          </a:lstStyle>
          <a:p>
            <a:pPr>
              <a:defRPr/>
            </a:pPr>
            <a:fld id="{E58656E8-3DEC-4DB6-8ED7-CDACA2459E11}" type="datetime1">
              <a:rPr lang="pt-BR"/>
              <a:pPr>
                <a:defRPr/>
              </a:pPr>
              <a:t>12/04/2010</a:t>
            </a:fld>
            <a:endParaRPr lang="pt-BR" dirty="0"/>
          </a:p>
        </p:txBody>
      </p:sp>
      <p:sp>
        <p:nvSpPr>
          <p:cNvPr id="18" name="Espaço Reservado para Rodapé 16"/>
          <p:cNvSpPr>
            <a:spLocks noGrp="1"/>
          </p:cNvSpPr>
          <p:nvPr>
            <p:ph type="ftr" sz="quarter" idx="11"/>
          </p:nvPr>
        </p:nvSpPr>
        <p:spPr>
          <a:xfrm>
            <a:off x="5410200" y="4205288"/>
            <a:ext cx="1295400" cy="457200"/>
          </a:xfrm>
        </p:spPr>
        <p:txBody>
          <a:bodyPr/>
          <a:lstStyle>
            <a:lvl1pPr>
              <a:defRPr dirty="0"/>
            </a:lvl1pPr>
          </a:lstStyle>
          <a:p>
            <a:pPr>
              <a:defRPr/>
            </a:pPr>
            <a:r>
              <a:rPr lang="pt-BR"/>
              <a:t>Marcus Kliewer</a:t>
            </a:r>
          </a:p>
        </p:txBody>
      </p:sp>
      <p:sp>
        <p:nvSpPr>
          <p:cNvPr id="19" name="Espaço Reservado para Número de Slide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82C5DF32-A89C-4C6F-9186-790B640E9566}"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Espaço Reservado para Data 13"/>
          <p:cNvSpPr>
            <a:spLocks noGrp="1"/>
          </p:cNvSpPr>
          <p:nvPr>
            <p:ph type="dt" sz="half" idx="10"/>
          </p:nvPr>
        </p:nvSpPr>
        <p:spPr/>
        <p:txBody>
          <a:bodyPr/>
          <a:lstStyle>
            <a:lvl1pPr>
              <a:defRPr/>
            </a:lvl1pPr>
          </a:lstStyle>
          <a:p>
            <a:pPr>
              <a:defRPr/>
            </a:pPr>
            <a:fld id="{9C403FF9-C06C-4FA1-B6E1-1BE64C5AF47C}" type="datetime1">
              <a:rPr lang="pt-BR"/>
              <a:pPr>
                <a:defRPr/>
              </a:pPr>
              <a:t>12/04/2010</a:t>
            </a:fld>
            <a:endParaRPr lang="pt-BR" dirty="0"/>
          </a:p>
        </p:txBody>
      </p:sp>
      <p:sp>
        <p:nvSpPr>
          <p:cNvPr id="3"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4" name="Espaço Reservado para Número de Slide 22"/>
          <p:cNvSpPr>
            <a:spLocks noGrp="1"/>
          </p:cNvSpPr>
          <p:nvPr>
            <p:ph type="sldNum" sz="quarter" idx="12"/>
          </p:nvPr>
        </p:nvSpPr>
        <p:spPr/>
        <p:txBody>
          <a:bodyPr/>
          <a:lstStyle>
            <a:lvl1pPr>
              <a:defRPr/>
            </a:lvl1pPr>
          </a:lstStyle>
          <a:p>
            <a:pPr>
              <a:defRPr/>
            </a:pPr>
            <a:fld id="{A206A4E7-BFA5-4D25-946A-D3326D779D69}" type="slidenum">
              <a:rPr lang="pt-BR"/>
              <a:pPr>
                <a:defRPr/>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lvl1pPr>
              <a:defRPr sz="3200"/>
            </a:lvl1pPr>
          </a:lstStyle>
          <a:p>
            <a:r>
              <a:rPr lang="pt-BR" dirty="0" smtClean="0"/>
              <a:t>Clique para editar o estilo do título mestre</a:t>
            </a:r>
            <a:endParaRPr lang="pt-BR" dirty="0"/>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457200" y="6245225"/>
            <a:ext cx="2133600" cy="476250"/>
          </a:xfrm>
        </p:spPr>
        <p:txBody>
          <a:bodyPr/>
          <a:lstStyle>
            <a:lvl1pPr>
              <a:defRPr/>
            </a:lvl1pPr>
          </a:lstStyle>
          <a:p>
            <a:pPr>
              <a:defRPr/>
            </a:pPr>
            <a:endParaRPr lang="de-DE"/>
          </a:p>
        </p:txBody>
      </p:sp>
      <p:sp>
        <p:nvSpPr>
          <p:cNvPr id="7" name="Espaço Reservado para Rodapé 6"/>
          <p:cNvSpPr>
            <a:spLocks noGrp="1"/>
          </p:cNvSpPr>
          <p:nvPr>
            <p:ph type="ftr" sz="quarter" idx="11"/>
          </p:nvPr>
        </p:nvSpPr>
        <p:spPr>
          <a:xfrm>
            <a:off x="3124200" y="6245225"/>
            <a:ext cx="2895600" cy="476250"/>
          </a:xfrm>
        </p:spPr>
        <p:txBody>
          <a:bodyPr/>
          <a:lstStyle>
            <a:lvl1pPr>
              <a:defRPr/>
            </a:lvl1pPr>
          </a:lstStyle>
          <a:p>
            <a:pPr>
              <a:defRPr/>
            </a:pPr>
            <a:endParaRPr lang="de-DE"/>
          </a:p>
        </p:txBody>
      </p:sp>
      <p:sp>
        <p:nvSpPr>
          <p:cNvPr id="8" name="Espaço Reservado para Número de Slide 7"/>
          <p:cNvSpPr>
            <a:spLocks noGrp="1"/>
          </p:cNvSpPr>
          <p:nvPr>
            <p:ph type="sldNum" sz="quarter" idx="12"/>
          </p:nvPr>
        </p:nvSpPr>
        <p:spPr>
          <a:xfrm>
            <a:off x="6553200" y="6245225"/>
            <a:ext cx="2133600" cy="476250"/>
          </a:xfrm>
        </p:spPr>
        <p:txBody>
          <a:bodyPr/>
          <a:lstStyle>
            <a:lvl1pPr>
              <a:defRPr/>
            </a:lvl1pPr>
          </a:lstStyle>
          <a:p>
            <a:pPr>
              <a:defRPr/>
            </a:pPr>
            <a:fld id="{C4DF6ECB-6BD4-45D0-A4EE-56CC9F4D7B81}" type="slidenum">
              <a:rPr lang="de-DE"/>
              <a:pPr>
                <a:defRPr/>
              </a:pPr>
              <a:t>‹nº›</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000108"/>
            <a:ext cx="8229600" cy="5214974"/>
          </a:xfrm>
        </p:spPr>
        <p:txBody>
          <a:bodyPr/>
          <a:lstStyle>
            <a:lvl1pPr>
              <a:defRPr sz="1800" baseline="0"/>
            </a:lvl1pPr>
            <a:lvl2pPr>
              <a:defRPr sz="1800" baseline="0"/>
            </a:lvl2pPr>
            <a:lvl3pPr>
              <a:defRPr sz="1800"/>
            </a:lvl3pPr>
            <a:lvl4pPr>
              <a:defRPr sz="1800"/>
            </a:lvl4pPr>
            <a:lvl5pPr>
              <a:defRPr sz="18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lvl1pPr>
              <a:defRPr smtClean="0"/>
            </a:lvl1pPr>
          </a:lstStyle>
          <a:p>
            <a:pPr>
              <a:defRPr/>
            </a:pPr>
            <a:fld id="{033A23A6-877D-43DC-B5E7-2CBC19F20BDC}" type="datetime1">
              <a:rPr lang="pt-BR"/>
              <a:pPr>
                <a:defRPr/>
              </a:pPr>
              <a:t>12/04/2010</a:t>
            </a:fld>
            <a:endParaRPr lang="pt-BR" dirty="0"/>
          </a:p>
        </p:txBody>
      </p:sp>
      <p:sp>
        <p:nvSpPr>
          <p:cNvPr id="5" name="Espaço Reservado para Rodapé 4"/>
          <p:cNvSpPr>
            <a:spLocks noGrp="1"/>
          </p:cNvSpPr>
          <p:nvPr>
            <p:ph type="ftr" sz="quarter" idx="11"/>
          </p:nvPr>
        </p:nvSpPr>
        <p:spPr/>
        <p:txBody>
          <a:bodyPr/>
          <a:lstStyle>
            <a:lvl1pPr>
              <a:defRPr dirty="0" smtClean="0"/>
            </a:lvl1pPr>
          </a:lstStyle>
          <a:p>
            <a:pPr>
              <a:defRPr/>
            </a:pPr>
            <a:r>
              <a:rPr lang="pt-BR"/>
              <a:t>Marcus Kliewer</a:t>
            </a:r>
          </a:p>
        </p:txBody>
      </p:sp>
      <p:sp>
        <p:nvSpPr>
          <p:cNvPr id="6" name="Espaço Reservado para Número de Slide 5"/>
          <p:cNvSpPr>
            <a:spLocks noGrp="1"/>
          </p:cNvSpPr>
          <p:nvPr>
            <p:ph type="sldNum" sz="quarter" idx="12"/>
          </p:nvPr>
        </p:nvSpPr>
        <p:spPr/>
        <p:txBody>
          <a:bodyPr/>
          <a:lstStyle>
            <a:lvl1pPr>
              <a:defRPr/>
            </a:lvl1pPr>
          </a:lstStyle>
          <a:p>
            <a:pPr>
              <a:defRPr/>
            </a:pPr>
            <a:fld id="{53429FFD-CF52-44F1-90AE-85BCA21903A8}" type="slidenum">
              <a:rPr lang="pt-BR"/>
              <a:pPr>
                <a:defRPr/>
              </a:pPr>
              <a:t>‹nº›</a:t>
            </a:fld>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928670"/>
            <a:ext cx="8229600" cy="5286412"/>
          </a:xfrm>
        </p:spPr>
        <p:txBody>
          <a:bodyPr/>
          <a:lstStyle>
            <a:lvl1pPr>
              <a:defRPr sz="1800" baseline="0"/>
            </a:lvl1pPr>
            <a:lvl2pPr>
              <a:defRPr sz="1800" baseline="0"/>
            </a:lvl2pPr>
            <a:lvl3pPr>
              <a:defRPr sz="1800"/>
            </a:lvl3pPr>
            <a:lvl4pPr>
              <a:defRPr sz="1800"/>
            </a:lvl4pPr>
            <a:lvl5pPr>
              <a:defRPr sz="18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lvl1pPr>
              <a:defRPr smtClean="0"/>
            </a:lvl1pPr>
          </a:lstStyle>
          <a:p>
            <a:pPr>
              <a:defRPr/>
            </a:pPr>
            <a:fld id="{55280953-E3A9-455B-8EF8-A19A843442C3}" type="datetime1">
              <a:rPr lang="pt-BR"/>
              <a:pPr>
                <a:defRPr/>
              </a:pPr>
              <a:t>12/04/2010</a:t>
            </a:fld>
            <a:endParaRPr lang="pt-BR" dirty="0"/>
          </a:p>
        </p:txBody>
      </p:sp>
      <p:sp>
        <p:nvSpPr>
          <p:cNvPr id="5" name="Espaço Reservado para Rodapé 4"/>
          <p:cNvSpPr>
            <a:spLocks noGrp="1"/>
          </p:cNvSpPr>
          <p:nvPr>
            <p:ph type="ftr" sz="quarter" idx="11"/>
          </p:nvPr>
        </p:nvSpPr>
        <p:spPr/>
        <p:txBody>
          <a:bodyPr/>
          <a:lstStyle>
            <a:lvl1pPr>
              <a:defRPr dirty="0" smtClean="0"/>
            </a:lvl1pPr>
          </a:lstStyle>
          <a:p>
            <a:pPr>
              <a:defRPr/>
            </a:pPr>
            <a:r>
              <a:rPr lang="pt-BR"/>
              <a:t>Marcus Kliewer</a:t>
            </a:r>
          </a:p>
        </p:txBody>
      </p:sp>
      <p:sp>
        <p:nvSpPr>
          <p:cNvPr id="6" name="Espaço Reservado para Número de Slide 5"/>
          <p:cNvSpPr>
            <a:spLocks noGrp="1"/>
          </p:cNvSpPr>
          <p:nvPr>
            <p:ph type="sldNum" sz="quarter" idx="12"/>
          </p:nvPr>
        </p:nvSpPr>
        <p:spPr/>
        <p:txBody>
          <a:bodyPr/>
          <a:lstStyle>
            <a:lvl1pPr>
              <a:defRPr/>
            </a:lvl1pPr>
          </a:lstStyle>
          <a:p>
            <a:pPr>
              <a:defRPr/>
            </a:pPr>
            <a:fld id="{6C4F21E7-9BDC-482C-83E7-FF02B89865FB}" type="slidenum">
              <a:rPr lang="pt-BR"/>
              <a:pPr>
                <a:defRPr/>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28596" y="504812"/>
            <a:ext cx="8229600" cy="1066800"/>
          </a:xfrm>
        </p:spPr>
        <p:txBody>
          <a:bodyPr>
            <a:normAutofit/>
          </a:bodyPr>
          <a:lstStyle>
            <a:lvl1pPr>
              <a:defRPr sz="2400"/>
            </a:lvl1pPr>
          </a:lstStyle>
          <a:p>
            <a:r>
              <a:rPr lang="pt-BR" dirty="0" smtClean="0"/>
              <a:t>Clique para editar o estilo do título mestre</a:t>
            </a:r>
            <a:endParaRPr lang="en-US" dirty="0"/>
          </a:p>
        </p:txBody>
      </p:sp>
      <p:sp>
        <p:nvSpPr>
          <p:cNvPr id="3" name="Espaço Reservado para Conteúdo 2"/>
          <p:cNvSpPr>
            <a:spLocks noGrp="1"/>
          </p:cNvSpPr>
          <p:nvPr>
            <p:ph idx="1"/>
          </p:nvPr>
        </p:nvSpPr>
        <p:spPr>
          <a:xfrm>
            <a:off x="428596" y="1643050"/>
            <a:ext cx="8429684" cy="4714908"/>
          </a:xfrm>
        </p:spPr>
        <p:txBody>
          <a:bodyPr>
            <a:normAutofit/>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13"/>
          <p:cNvSpPr>
            <a:spLocks noGrp="1"/>
          </p:cNvSpPr>
          <p:nvPr>
            <p:ph type="dt" sz="half" idx="10"/>
          </p:nvPr>
        </p:nvSpPr>
        <p:spPr/>
        <p:txBody>
          <a:bodyPr/>
          <a:lstStyle>
            <a:lvl1pPr>
              <a:defRPr/>
            </a:lvl1pPr>
          </a:lstStyle>
          <a:p>
            <a:pPr>
              <a:defRPr/>
            </a:pPr>
            <a:fld id="{189F5693-8E7D-4016-9034-B7EB31A51A6F}" type="datetime1">
              <a:rPr lang="pt-BR"/>
              <a:pPr>
                <a:defRPr/>
              </a:pPr>
              <a:t>12/04/2010</a:t>
            </a:fld>
            <a:endParaRPr lang="pt-BR" dirty="0"/>
          </a:p>
        </p:txBody>
      </p:sp>
      <p:sp>
        <p:nvSpPr>
          <p:cNvPr id="5"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6" name="Espaço Reservado para Número de Slide 22"/>
          <p:cNvSpPr>
            <a:spLocks noGrp="1"/>
          </p:cNvSpPr>
          <p:nvPr>
            <p:ph type="sldNum" sz="quarter" idx="12"/>
          </p:nvPr>
        </p:nvSpPr>
        <p:spPr/>
        <p:txBody>
          <a:bodyPr/>
          <a:lstStyle>
            <a:lvl1pPr>
              <a:defRPr/>
            </a:lvl1pPr>
          </a:lstStyle>
          <a:p>
            <a:pPr>
              <a:defRPr/>
            </a:pPr>
            <a:fld id="{0AEAEEC5-174B-43A6-B29A-C5E87DBC4FBB}" type="slidenum">
              <a:rPr lang="pt-BR"/>
              <a:pPr>
                <a:defRPr/>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pt-BR" dirty="0" smtClean="0"/>
              <a:t>Clique para editar o estilo do título mestre</a:t>
            </a:r>
            <a:endParaRPr lang="en-US" dirty="0"/>
          </a:p>
        </p:txBody>
      </p:sp>
      <p:sp>
        <p:nvSpPr>
          <p:cNvPr id="3" name="Espaço Reservado para Texto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4" name="Espaço Reservado para Data 13"/>
          <p:cNvSpPr>
            <a:spLocks noGrp="1"/>
          </p:cNvSpPr>
          <p:nvPr>
            <p:ph type="dt" sz="half" idx="10"/>
          </p:nvPr>
        </p:nvSpPr>
        <p:spPr/>
        <p:txBody>
          <a:bodyPr/>
          <a:lstStyle>
            <a:lvl1pPr>
              <a:defRPr/>
            </a:lvl1pPr>
          </a:lstStyle>
          <a:p>
            <a:pPr>
              <a:defRPr/>
            </a:pPr>
            <a:fld id="{39A37C30-53CF-430B-94DC-B6935A831175}" type="datetime1">
              <a:rPr lang="pt-BR"/>
              <a:pPr>
                <a:defRPr/>
              </a:pPr>
              <a:t>12/04/2010</a:t>
            </a:fld>
            <a:endParaRPr lang="pt-BR" dirty="0"/>
          </a:p>
        </p:txBody>
      </p:sp>
      <p:sp>
        <p:nvSpPr>
          <p:cNvPr id="5"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6" name="Espaço Reservado para Número de Slide 22"/>
          <p:cNvSpPr>
            <a:spLocks noGrp="1"/>
          </p:cNvSpPr>
          <p:nvPr>
            <p:ph type="sldNum" sz="quarter" idx="12"/>
          </p:nvPr>
        </p:nvSpPr>
        <p:spPr/>
        <p:txBody>
          <a:bodyPr/>
          <a:lstStyle>
            <a:lvl1pPr>
              <a:defRPr/>
            </a:lvl1pPr>
          </a:lstStyle>
          <a:p>
            <a:pPr>
              <a:defRPr/>
            </a:pPr>
            <a:fld id="{51872E25-FED0-4DA9-8EBB-90F28EB447C5}" type="slidenum">
              <a:rPr lang="pt-BR"/>
              <a:pPr>
                <a:defRPr/>
              </a:pPr>
              <a:t>‹nº›</a:t>
            </a:fld>
            <a:endParaRPr lang="pt-BR"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2400"/>
            </a:lvl1pPr>
          </a:lstStyle>
          <a:p>
            <a:r>
              <a:rPr lang="pt-BR" dirty="0" smtClean="0"/>
              <a:t>Clique para editar o estilo do título mestre</a:t>
            </a:r>
            <a:endParaRPr lang="en-US" dirty="0"/>
          </a:p>
        </p:txBody>
      </p:sp>
      <p:sp>
        <p:nvSpPr>
          <p:cNvPr id="3" name="Espaço Reservado para Conteúdo 2"/>
          <p:cNvSpPr>
            <a:spLocks noGrp="1"/>
          </p:cNvSpPr>
          <p:nvPr>
            <p:ph sz="half" idx="1"/>
          </p:nvPr>
        </p:nvSpPr>
        <p:spPr>
          <a:xfrm>
            <a:off x="457200" y="2249424"/>
            <a:ext cx="4038600" cy="4525963"/>
          </a:xfrm>
        </p:spPr>
        <p:txBody>
          <a:bodyPr>
            <a:normAutofit/>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Conteúdo 3"/>
          <p:cNvSpPr>
            <a:spLocks noGrp="1"/>
          </p:cNvSpPr>
          <p:nvPr>
            <p:ph sz="half" idx="2"/>
          </p:nvPr>
        </p:nvSpPr>
        <p:spPr>
          <a:xfrm>
            <a:off x="4648200" y="2249424"/>
            <a:ext cx="4038600" cy="4525963"/>
          </a:xfrm>
        </p:spPr>
        <p:txBody>
          <a:bodyPr>
            <a:normAutofit/>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fld id="{C3A19A03-0C90-429F-BFDE-9CFCD704D1A5}" type="datetime1">
              <a:rPr lang="pt-BR"/>
              <a:pPr>
                <a:defRPr/>
              </a:pPr>
              <a:t>12/04/2010</a:t>
            </a:fld>
            <a:endParaRPr lang="pt-BR" dirty="0"/>
          </a:p>
        </p:txBody>
      </p:sp>
      <p:sp>
        <p:nvSpPr>
          <p:cNvPr id="6"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7" name="Espaço Reservado para Número de Slide 22"/>
          <p:cNvSpPr>
            <a:spLocks noGrp="1"/>
          </p:cNvSpPr>
          <p:nvPr>
            <p:ph type="sldNum" sz="quarter" idx="12"/>
          </p:nvPr>
        </p:nvSpPr>
        <p:spPr/>
        <p:txBody>
          <a:bodyPr/>
          <a:lstStyle>
            <a:lvl1pPr>
              <a:defRPr/>
            </a:lvl1pPr>
          </a:lstStyle>
          <a:p>
            <a:pPr>
              <a:defRPr/>
            </a:pPr>
            <a:fld id="{5C28BFFA-00FC-48D9-8285-A640196D31A8}" type="slidenum">
              <a:rPr lang="pt-BR"/>
              <a:pPr>
                <a:defRPr/>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8604"/>
            <a:ext cx="8229600" cy="1069848"/>
          </a:xfrm>
        </p:spPr>
        <p:txBody>
          <a:bodyPr>
            <a:normAutofit/>
          </a:bodyPr>
          <a:lstStyle>
            <a:lvl1pPr>
              <a:defRPr sz="2400">
                <a:solidFill>
                  <a:schemeClr val="tx2"/>
                </a:solidFill>
              </a:defRPr>
            </a:lvl1pPr>
          </a:lstStyle>
          <a:p>
            <a:r>
              <a:rPr lang="pt-BR" dirty="0" smtClean="0"/>
              <a:t>Clique para editar o estilo do título mestre</a:t>
            </a:r>
            <a:endParaRPr lang="en-US" dirty="0"/>
          </a:p>
        </p:txBody>
      </p:sp>
      <p:sp>
        <p:nvSpPr>
          <p:cNvPr id="3" name="Espaço Reservado para Data 13"/>
          <p:cNvSpPr>
            <a:spLocks noGrp="1"/>
          </p:cNvSpPr>
          <p:nvPr>
            <p:ph type="dt" sz="half" idx="10"/>
          </p:nvPr>
        </p:nvSpPr>
        <p:spPr/>
        <p:txBody>
          <a:bodyPr/>
          <a:lstStyle>
            <a:lvl1pPr>
              <a:defRPr/>
            </a:lvl1pPr>
          </a:lstStyle>
          <a:p>
            <a:pPr>
              <a:defRPr/>
            </a:pPr>
            <a:fld id="{6FD43C54-A240-402E-BCAC-49D7247E1FC4}" type="datetime1">
              <a:rPr lang="pt-BR"/>
              <a:pPr>
                <a:defRPr/>
              </a:pPr>
              <a:t>12/04/2010</a:t>
            </a:fld>
            <a:endParaRPr lang="pt-BR" dirty="0"/>
          </a:p>
        </p:txBody>
      </p:sp>
      <p:sp>
        <p:nvSpPr>
          <p:cNvPr id="4"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5" name="Espaço Reservado para Número de Slide 22"/>
          <p:cNvSpPr>
            <a:spLocks noGrp="1"/>
          </p:cNvSpPr>
          <p:nvPr>
            <p:ph type="sldNum" sz="quarter" idx="12"/>
          </p:nvPr>
        </p:nvSpPr>
        <p:spPr/>
        <p:txBody>
          <a:bodyPr/>
          <a:lstStyle>
            <a:lvl1pPr>
              <a:defRPr/>
            </a:lvl1pPr>
          </a:lstStyle>
          <a:p>
            <a:pPr>
              <a:defRPr/>
            </a:pPr>
            <a:fld id="{BD25ABEB-CFAD-4FBE-B678-90A3EC97B977}"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pPr>
              <a:defRPr/>
            </a:pPr>
            <a:fld id="{A83A6610-C44E-4B6A-88D9-ACBFA23E8F77}" type="datetime1">
              <a:rPr lang="pt-BR"/>
              <a:pPr>
                <a:defRPr/>
              </a:pPr>
              <a:t>12/04/2010</a:t>
            </a:fld>
            <a:endParaRPr lang="pt-BR" dirty="0"/>
          </a:p>
        </p:txBody>
      </p:sp>
      <p:sp>
        <p:nvSpPr>
          <p:cNvPr id="3" name="Espaço Reservado para Rodapé 2"/>
          <p:cNvSpPr>
            <a:spLocks noGrp="1"/>
          </p:cNvSpPr>
          <p:nvPr>
            <p:ph type="ftr" sz="quarter" idx="11"/>
          </p:nvPr>
        </p:nvSpPr>
        <p:spPr>
          <a:xfrm>
            <a:off x="0" y="6572250"/>
            <a:ext cx="928688" cy="285750"/>
          </a:xfrm>
        </p:spPr>
        <p:txBody>
          <a:bodyPr/>
          <a:lstStyle>
            <a:lvl1pPr>
              <a:defRPr dirty="0"/>
            </a:lvl1pPr>
          </a:lstStyle>
          <a:p>
            <a:pPr>
              <a:defRPr/>
            </a:pPr>
            <a:r>
              <a:rPr lang="pt-BR"/>
              <a:t>Marcus Kliewer</a:t>
            </a:r>
          </a:p>
        </p:txBody>
      </p:sp>
      <p:sp>
        <p:nvSpPr>
          <p:cNvPr id="4" name="Espaço Reservado para Número de Slide 3"/>
          <p:cNvSpPr>
            <a:spLocks noGrp="1"/>
          </p:cNvSpPr>
          <p:nvPr>
            <p:ph type="sldNum" sz="quarter" idx="12"/>
          </p:nvPr>
        </p:nvSpPr>
        <p:spPr/>
        <p:txBody>
          <a:bodyPr/>
          <a:lstStyle>
            <a:lvl1pPr>
              <a:defRPr/>
            </a:lvl1pPr>
          </a:lstStyle>
          <a:p>
            <a:pPr>
              <a:defRPr/>
            </a:pPr>
            <a:fld id="{4E9F25B2-3540-4A64-94AD-4F4EB439B757}"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4" name="Espaço Reservado para Texto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pt-BR" smtClean="0"/>
              <a:t>Clique para editar os estilos do texto mestre</a:t>
            </a:r>
          </a:p>
        </p:txBody>
      </p:sp>
      <p:sp>
        <p:nvSpPr>
          <p:cNvPr id="5" name="Espaço Reservado para Data 13"/>
          <p:cNvSpPr>
            <a:spLocks noGrp="1"/>
          </p:cNvSpPr>
          <p:nvPr>
            <p:ph type="dt" sz="half" idx="10"/>
          </p:nvPr>
        </p:nvSpPr>
        <p:spPr/>
        <p:txBody>
          <a:bodyPr/>
          <a:lstStyle>
            <a:lvl1pPr>
              <a:defRPr/>
            </a:lvl1pPr>
          </a:lstStyle>
          <a:p>
            <a:pPr>
              <a:defRPr/>
            </a:pPr>
            <a:fld id="{0D49EF9E-ADF6-4CCE-9EE9-A5514862A89D}" type="datetime1">
              <a:rPr lang="pt-BR"/>
              <a:pPr>
                <a:defRPr/>
              </a:pPr>
              <a:t>12/04/2010</a:t>
            </a:fld>
            <a:endParaRPr lang="pt-BR" dirty="0"/>
          </a:p>
        </p:txBody>
      </p:sp>
      <p:sp>
        <p:nvSpPr>
          <p:cNvPr id="6"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7" name="Espaço Reservado para Número de Slide 22"/>
          <p:cNvSpPr>
            <a:spLocks noGrp="1"/>
          </p:cNvSpPr>
          <p:nvPr>
            <p:ph type="sldNum" sz="quarter" idx="12"/>
          </p:nvPr>
        </p:nvSpPr>
        <p:spPr/>
        <p:txBody>
          <a:bodyPr/>
          <a:lstStyle>
            <a:lvl1pPr>
              <a:defRPr/>
            </a:lvl1pPr>
          </a:lstStyle>
          <a:p>
            <a:pPr>
              <a:defRPr/>
            </a:pPr>
            <a:fld id="{980179D5-EC78-447E-AD0F-F173EA9C9D38}"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2800"/>
            </a:lvl1pPr>
          </a:lstStyle>
          <a:p>
            <a:r>
              <a:rPr lang="pt-BR" dirty="0" smtClean="0"/>
              <a:t>Clique para editar o estilo do título mestre</a:t>
            </a:r>
            <a:endParaRPr lang="en-US" dirty="0"/>
          </a:p>
        </p:txBody>
      </p:sp>
      <p:sp>
        <p:nvSpPr>
          <p:cNvPr id="3" name="Espaço Reservado para Texto Vertical 2"/>
          <p:cNvSpPr>
            <a:spLocks noGrp="1"/>
          </p:cNvSpPr>
          <p:nvPr>
            <p:ph type="body" orient="vert" idx="1"/>
          </p:nvPr>
        </p:nvSpPr>
        <p:spPr/>
        <p:txBody>
          <a:bodyPr vert="eaVert"/>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13"/>
          <p:cNvSpPr>
            <a:spLocks noGrp="1"/>
          </p:cNvSpPr>
          <p:nvPr>
            <p:ph type="dt" sz="half" idx="10"/>
          </p:nvPr>
        </p:nvSpPr>
        <p:spPr/>
        <p:txBody>
          <a:bodyPr/>
          <a:lstStyle>
            <a:lvl1pPr>
              <a:defRPr/>
            </a:lvl1pPr>
          </a:lstStyle>
          <a:p>
            <a:pPr>
              <a:defRPr/>
            </a:pPr>
            <a:fld id="{8F897814-2E4F-46B8-A9CB-96A98E676BCD}" type="datetime1">
              <a:rPr lang="pt-BR"/>
              <a:pPr>
                <a:defRPr/>
              </a:pPr>
              <a:t>12/04/2010</a:t>
            </a:fld>
            <a:endParaRPr lang="pt-BR" dirty="0"/>
          </a:p>
        </p:txBody>
      </p:sp>
      <p:sp>
        <p:nvSpPr>
          <p:cNvPr id="5"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6" name="Espaço Reservado para Número de Slide 22"/>
          <p:cNvSpPr>
            <a:spLocks noGrp="1"/>
          </p:cNvSpPr>
          <p:nvPr>
            <p:ph type="sldNum" sz="quarter" idx="12"/>
          </p:nvPr>
        </p:nvSpPr>
        <p:spPr/>
        <p:txBody>
          <a:bodyPr/>
          <a:lstStyle>
            <a:lvl1pPr>
              <a:defRPr/>
            </a:lvl1pPr>
          </a:lstStyle>
          <a:p>
            <a:pPr>
              <a:defRPr/>
            </a:pPr>
            <a:fld id="{A8CB1E29-62F6-488F-B4F0-70932E671F6A}"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1143000"/>
            <a:ext cx="1905000" cy="5486400"/>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1143000"/>
            <a:ext cx="6248400" cy="5486400"/>
          </a:xfrm>
        </p:spPr>
        <p:txBody>
          <a:bodyPr vert="eaVert"/>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13"/>
          <p:cNvSpPr>
            <a:spLocks noGrp="1"/>
          </p:cNvSpPr>
          <p:nvPr>
            <p:ph type="dt" sz="half" idx="10"/>
          </p:nvPr>
        </p:nvSpPr>
        <p:spPr/>
        <p:txBody>
          <a:bodyPr/>
          <a:lstStyle>
            <a:lvl1pPr>
              <a:defRPr/>
            </a:lvl1pPr>
          </a:lstStyle>
          <a:p>
            <a:pPr>
              <a:defRPr/>
            </a:pPr>
            <a:fld id="{CC7DBE0D-F6F2-43E1-B6F5-5D01DDED5EBA}" type="datetime1">
              <a:rPr lang="pt-BR"/>
              <a:pPr>
                <a:defRPr/>
              </a:pPr>
              <a:t>12/04/2010</a:t>
            </a:fld>
            <a:endParaRPr lang="pt-BR" dirty="0"/>
          </a:p>
        </p:txBody>
      </p:sp>
      <p:sp>
        <p:nvSpPr>
          <p:cNvPr id="5" name="Espaço Reservado para Rodapé 2"/>
          <p:cNvSpPr>
            <a:spLocks noGrp="1"/>
          </p:cNvSpPr>
          <p:nvPr>
            <p:ph type="ftr" sz="quarter" idx="11"/>
          </p:nvPr>
        </p:nvSpPr>
        <p:spPr/>
        <p:txBody>
          <a:bodyPr/>
          <a:lstStyle>
            <a:lvl1pPr>
              <a:defRPr/>
            </a:lvl1pPr>
          </a:lstStyle>
          <a:p>
            <a:pPr>
              <a:defRPr/>
            </a:pPr>
            <a:r>
              <a:rPr lang="pt-BR"/>
              <a:t>Marcus Kliewer</a:t>
            </a:r>
          </a:p>
        </p:txBody>
      </p:sp>
      <p:sp>
        <p:nvSpPr>
          <p:cNvPr id="6" name="Espaço Reservado para Número de Slide 22"/>
          <p:cNvSpPr>
            <a:spLocks noGrp="1"/>
          </p:cNvSpPr>
          <p:nvPr>
            <p:ph type="sldNum" sz="quarter" idx="12"/>
          </p:nvPr>
        </p:nvSpPr>
        <p:spPr/>
        <p:txBody>
          <a:bodyPr/>
          <a:lstStyle>
            <a:lvl1pPr>
              <a:defRPr/>
            </a:lvl1pPr>
          </a:lstStyle>
          <a:p>
            <a:pPr>
              <a:defRPr/>
            </a:pPr>
            <a:fld id="{B2887EED-3D56-48DE-B8DE-A6FB59432962}" type="slidenum">
              <a:rPr lang="pt-BR"/>
              <a:pPr>
                <a:defRPr/>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ângul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tângul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tângul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tângul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tângul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etângulo de cantos arredondados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etângulo de cantos arredondados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tângul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tângul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tângul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tângul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tângul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tângul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Espaço Reservado para Título 21"/>
          <p:cNvSpPr>
            <a:spLocks noGrp="1"/>
          </p:cNvSpPr>
          <p:nvPr>
            <p:ph type="title"/>
          </p:nvPr>
        </p:nvSpPr>
        <p:spPr bwMode="auto">
          <a:xfrm>
            <a:off x="457200" y="642938"/>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endParaRPr lang="en-US" smtClean="0"/>
          </a:p>
        </p:txBody>
      </p:sp>
      <p:sp>
        <p:nvSpPr>
          <p:cNvPr id="1040" name="Espaço Reservado para Texto 12"/>
          <p:cNvSpPr>
            <a:spLocks noGrp="1"/>
          </p:cNvSpPr>
          <p:nvPr>
            <p:ph type="body" idx="1"/>
          </p:nvPr>
        </p:nvSpPr>
        <p:spPr bwMode="auto">
          <a:xfrm>
            <a:off x="457200" y="1714500"/>
            <a:ext cx="8229600"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4" name="Espaço Reservado para Data 13"/>
          <p:cNvSpPr>
            <a:spLocks noGrp="1"/>
          </p:cNvSpPr>
          <p:nvPr>
            <p:ph type="dt" sz="half" idx="2"/>
          </p:nvPr>
        </p:nvSpPr>
        <p:spPr>
          <a:xfrm>
            <a:off x="8429625" y="6643688"/>
            <a:ext cx="714375" cy="214312"/>
          </a:xfrm>
          <a:prstGeom prst="rect">
            <a:avLst/>
          </a:prstGeom>
        </p:spPr>
        <p:txBody>
          <a:bodyPr vert="horz"/>
          <a:lstStyle>
            <a:lvl1pPr algn="l" eaLnBrk="1" latinLnBrk="0" hangingPunct="1">
              <a:defRPr kumimoji="0" sz="800">
                <a:solidFill>
                  <a:schemeClr val="accent2"/>
                </a:solidFill>
              </a:defRPr>
            </a:lvl1pPr>
          </a:lstStyle>
          <a:p>
            <a:pPr>
              <a:defRPr/>
            </a:pPr>
            <a:fld id="{BC41DF2D-251A-41D6-9D12-83157D53064B}" type="datetime1">
              <a:rPr lang="pt-BR"/>
              <a:pPr>
                <a:defRPr/>
              </a:pPr>
              <a:t>12/04/2010</a:t>
            </a:fld>
            <a:endParaRPr lang="pt-BR" dirty="0"/>
          </a:p>
        </p:txBody>
      </p:sp>
      <p:sp>
        <p:nvSpPr>
          <p:cNvPr id="3" name="Espaço Reservado para Rodapé 2"/>
          <p:cNvSpPr>
            <a:spLocks noGrp="1"/>
          </p:cNvSpPr>
          <p:nvPr>
            <p:ph type="ftr" sz="quarter" idx="3"/>
          </p:nvPr>
        </p:nvSpPr>
        <p:spPr>
          <a:xfrm>
            <a:off x="0" y="6643688"/>
            <a:ext cx="928688" cy="214312"/>
          </a:xfrm>
          <a:prstGeom prst="rect">
            <a:avLst/>
          </a:prstGeom>
        </p:spPr>
        <p:txBody>
          <a:bodyPr vert="horz"/>
          <a:lstStyle>
            <a:lvl1pPr algn="r" eaLnBrk="1" latinLnBrk="0" hangingPunct="1">
              <a:defRPr kumimoji="0" sz="800" dirty="0">
                <a:solidFill>
                  <a:schemeClr val="accent2"/>
                </a:solidFill>
              </a:defRPr>
            </a:lvl1pPr>
          </a:lstStyle>
          <a:p>
            <a:pPr>
              <a:defRPr/>
            </a:pPr>
            <a:r>
              <a:rPr lang="pt-BR"/>
              <a:t>Marcus Kliewer</a:t>
            </a:r>
          </a:p>
        </p:txBody>
      </p:sp>
      <p:sp>
        <p:nvSpPr>
          <p:cNvPr id="23" name="Espaço Reservado para Número de Slide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266C8804-A20F-43F6-8176-CCB07FEEEA4D}"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31" r:id="rId6"/>
    <p:sldLayoutId id="2147483825" r:id="rId7"/>
    <p:sldLayoutId id="2147483824" r:id="rId8"/>
    <p:sldLayoutId id="2147483823" r:id="rId9"/>
    <p:sldLayoutId id="2147483822" r:id="rId10"/>
    <p:sldLayoutId id="2147483832" r:id="rId11"/>
    <p:sldLayoutId id="2147483833" r:id="rId12"/>
    <p:sldLayoutId id="2147483834" r:id="rId13"/>
  </p:sldLayoutIdLst>
  <p:hf hdr="0"/>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Trebuchet MS" pitchFamily="34" charset="0"/>
        </a:defRPr>
      </a:lvl6pPr>
      <a:lvl7pPr marL="914400" algn="l" rtl="0" fontAlgn="base">
        <a:spcBef>
          <a:spcPct val="0"/>
        </a:spcBef>
        <a:spcAft>
          <a:spcPct val="0"/>
        </a:spcAft>
        <a:defRPr sz="2400">
          <a:solidFill>
            <a:schemeClr val="tx2"/>
          </a:solidFill>
          <a:latin typeface="Trebuchet MS" pitchFamily="34" charset="0"/>
        </a:defRPr>
      </a:lvl7pPr>
      <a:lvl8pPr marL="1371600" algn="l" rtl="0" fontAlgn="base">
        <a:spcBef>
          <a:spcPct val="0"/>
        </a:spcBef>
        <a:spcAft>
          <a:spcPct val="0"/>
        </a:spcAft>
        <a:defRPr sz="2400">
          <a:solidFill>
            <a:schemeClr val="tx2"/>
          </a:solidFill>
          <a:latin typeface="Trebuchet MS" pitchFamily="34" charset="0"/>
        </a:defRPr>
      </a:lvl8pPr>
      <a:lvl9pPr marL="1828800" algn="l" rtl="0" fontAlgn="base">
        <a:spcBef>
          <a:spcPct val="0"/>
        </a:spcBef>
        <a:spcAft>
          <a:spcPct val="0"/>
        </a:spcAft>
        <a:defRPr sz="24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16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1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16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16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16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7.bin"/><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omments" Target="../comments/comment5.x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 Id="rId4" Type="http://schemas.openxmlformats.org/officeDocument/2006/relationships/comments" Target="../comments/comment9.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01.png"/><Relationship Id="rId4" Type="http://schemas.openxmlformats.org/officeDocument/2006/relationships/image" Target="../media/image100.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8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5.xml"/><Relationship Id="rId4" Type="http://schemas.openxmlformats.org/officeDocument/2006/relationships/image" Target="../media/image134.png"/></Relationships>
</file>

<file path=ppt/slides/_rels/slide9.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5.xml"/><Relationship Id="rId4" Type="http://schemas.openxmlformats.org/officeDocument/2006/relationships/image" Target="../media/image13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5.xml"/><Relationship Id="rId7" Type="http://schemas.openxmlformats.org/officeDocument/2006/relationships/oleObject" Target="../embeddings/oleObject6.bin"/><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notesSlide" Target="../notesSlides/notesSlide3.xml"/><Relationship Id="rId9" Type="http://schemas.openxmlformats.org/officeDocument/2006/relationships/oleObject" Target="../embeddings/oleObject8.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2.xml"/><Relationship Id="rId7" Type="http://schemas.openxmlformats.org/officeDocument/2006/relationships/image" Target="../media/image149.png"/><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10" Type="http://schemas.openxmlformats.org/officeDocument/2006/relationships/oleObject" Target="../embeddings/oleObject14.bin"/><Relationship Id="rId4" Type="http://schemas.openxmlformats.org/officeDocument/2006/relationships/notesSlide" Target="../notesSlides/notesSlide4.xml"/><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1071563" y="357188"/>
            <a:ext cx="7667625" cy="923925"/>
          </a:xfrm>
          <a:prstGeom prst="rect">
            <a:avLst/>
          </a:prstGeom>
          <a:noFill/>
          <a:ln w="9525">
            <a:noFill/>
            <a:miter lim="800000"/>
            <a:headEnd/>
            <a:tailEnd/>
          </a:ln>
        </p:spPr>
        <p:txBody>
          <a:bodyPr>
            <a:spAutoFit/>
          </a:bodyPr>
          <a:lstStyle/>
          <a:p>
            <a:pPr algn="ctr"/>
            <a:r>
              <a:rPr lang="pt-BR" b="1">
                <a:solidFill>
                  <a:schemeClr val="bg1"/>
                </a:solidFill>
              </a:rPr>
              <a:t>ESCOLA POLITÉCNICA DA UNIVERSIDADE DE SÃO PAULO</a:t>
            </a:r>
          </a:p>
          <a:p>
            <a:pPr algn="ctr"/>
            <a:r>
              <a:rPr lang="pt-BR" b="1">
                <a:solidFill>
                  <a:schemeClr val="bg1"/>
                </a:solidFill>
              </a:rPr>
              <a:t>Sub-Área: Planejamento e Operação de Transportes</a:t>
            </a:r>
          </a:p>
          <a:p>
            <a:pPr algn="ctr"/>
            <a:r>
              <a:rPr lang="pt-BR" b="1">
                <a:solidFill>
                  <a:schemeClr val="bg1"/>
                </a:solidFill>
              </a:rPr>
              <a:t>Departamento de Engenharia de Transportes</a:t>
            </a:r>
          </a:p>
        </p:txBody>
      </p:sp>
      <p:sp>
        <p:nvSpPr>
          <p:cNvPr id="17410" name="Text Box 11"/>
          <p:cNvSpPr txBox="1">
            <a:spLocks noChangeArrowheads="1"/>
          </p:cNvSpPr>
          <p:nvPr/>
        </p:nvSpPr>
        <p:spPr bwMode="auto">
          <a:xfrm>
            <a:off x="714375" y="4559300"/>
            <a:ext cx="7853363" cy="369888"/>
          </a:xfrm>
          <a:prstGeom prst="rect">
            <a:avLst/>
          </a:prstGeom>
          <a:noFill/>
          <a:ln w="9525">
            <a:noFill/>
            <a:miter lim="800000"/>
            <a:headEnd/>
            <a:tailEnd/>
          </a:ln>
        </p:spPr>
        <p:txBody>
          <a:bodyPr anchor="b">
            <a:spAutoFit/>
          </a:bodyPr>
          <a:lstStyle/>
          <a:p>
            <a:r>
              <a:rPr lang="pt-BR" b="1"/>
              <a:t>Marcus Kliewer</a:t>
            </a:r>
          </a:p>
        </p:txBody>
      </p:sp>
      <p:sp>
        <p:nvSpPr>
          <p:cNvPr id="17411" name="Título 7"/>
          <p:cNvSpPr>
            <a:spLocks noGrp="1"/>
          </p:cNvSpPr>
          <p:nvPr>
            <p:ph type="ctrTitle"/>
          </p:nvPr>
        </p:nvSpPr>
        <p:spPr>
          <a:xfrm>
            <a:off x="500063" y="1928813"/>
            <a:ext cx="8458200" cy="1643062"/>
          </a:xfrm>
        </p:spPr>
        <p:txBody>
          <a:bodyPr/>
          <a:lstStyle/>
          <a:p>
            <a:r>
              <a:rPr lang="pt-BR" sz="3200" smtClean="0"/>
              <a:t>Modelos de Operação para Tráfego Misto.</a:t>
            </a:r>
            <a:br>
              <a:rPr lang="pt-BR" sz="3200" smtClean="0"/>
            </a:br>
            <a:r>
              <a:rPr lang="pt-BR" sz="3200" smtClean="0"/>
              <a:t> A Interação entre Autos e Veículos Pesados em Trechos de Rodovias</a:t>
            </a:r>
          </a:p>
        </p:txBody>
      </p:sp>
      <p:sp>
        <p:nvSpPr>
          <p:cNvPr id="17412"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8A841472-48FB-4200-B7DC-5BB2F617A06E}" type="datetime1">
              <a:rPr lang="pt-BR" smtClean="0"/>
              <a:pPr/>
              <a:t>12/04/2010</a:t>
            </a:fld>
            <a:endParaRPr lang="pt-BR"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1"/>
          <p:cNvSpPr>
            <a:spLocks noGrp="1"/>
          </p:cNvSpPr>
          <p:nvPr>
            <p:ph type="title"/>
          </p:nvPr>
        </p:nvSpPr>
        <p:spPr>
          <a:xfrm>
            <a:off x="428625" y="504825"/>
            <a:ext cx="8229600" cy="1066800"/>
          </a:xfrm>
        </p:spPr>
        <p:txBody>
          <a:bodyPr/>
          <a:lstStyle/>
          <a:p>
            <a:r>
              <a:rPr lang="pt-BR" smtClean="0"/>
              <a:t>Conceituação – PCE (Passenger Car Equivalent)</a:t>
            </a:r>
          </a:p>
        </p:txBody>
      </p:sp>
      <p:sp>
        <p:nvSpPr>
          <p:cNvPr id="27650"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O que se usa para considerar o efeito da veículos lentos no trafego....</a:t>
            </a:r>
          </a:p>
          <a:p>
            <a:endParaRPr lang="pt-BR" smtClean="0">
              <a:latin typeface="Arial" charset="0"/>
              <a:cs typeface="Arial" charset="0"/>
            </a:endParaRPr>
          </a:p>
          <a:p>
            <a:pPr lvl="1"/>
            <a:r>
              <a:rPr lang="pt-BR" smtClean="0">
                <a:latin typeface="Arial" charset="0"/>
                <a:cs typeface="Arial" charset="0"/>
              </a:rPr>
              <a:t>Já no HCM 2000, o equivalente veicular (PCE) é definido como o número de automóveis que são removidos por um único tipo de caminhão em condições especificas de trafego e geometria da rodovia. O automóvel é considerado pelo HCM como veiculo padrão [</a:t>
            </a:r>
            <a:r>
              <a:rPr lang="pt-BR" smtClean="0">
                <a:latin typeface="Arial" charset="0"/>
                <a:cs typeface="Arial" charset="0"/>
                <a:hlinkClick r:id="rId2" action="ppaction://hlinksldjump"/>
              </a:rPr>
              <a:t>1</a:t>
            </a:r>
            <a:r>
              <a:rPr lang="pt-BR" smtClean="0">
                <a:latin typeface="Arial" charset="0"/>
                <a:cs typeface="Arial" charset="0"/>
              </a:rPr>
              <a:t>].</a:t>
            </a:r>
          </a:p>
          <a:p>
            <a:pPr lvl="1"/>
            <a:endParaRPr lang="pt-BR" smtClean="0">
              <a:latin typeface="Arial" charset="0"/>
              <a:cs typeface="Arial" charset="0"/>
            </a:endParaRPr>
          </a:p>
          <a:p>
            <a:pPr lvl="1"/>
            <a:r>
              <a:rPr lang="pt-BR" smtClean="0">
                <a:latin typeface="Arial" charset="0"/>
                <a:cs typeface="Arial" charset="0"/>
              </a:rPr>
              <a:t>Os equivalentes em carro de passageiro PCE´s tem sido usados tradicionalmente no HCM para estabelecer os impactos de caminhões, ônibus e veículos recreacionais nas operações de trafego. PCE´s são atualmente utilizados para estudar diversos tipos de rodovias (de 2 ou mais faixas, expressas ou comuns, etc). A influência do veiculo pesado é então dado diretamente pelo impacto destes veículos no trafego expresso por este fator de equivalência veicular [</a:t>
            </a:r>
            <a:r>
              <a:rPr lang="pt-BR" smtClean="0">
                <a:latin typeface="Arial" charset="0"/>
                <a:cs typeface="Arial" charset="0"/>
                <a:hlinkClick r:id="rId2" action="ppaction://hlinksldjump"/>
              </a:rPr>
              <a:t>2</a:t>
            </a:r>
            <a:r>
              <a:rPr lang="pt-BR" smtClean="0">
                <a:latin typeface="Arial" charset="0"/>
                <a:cs typeface="Arial" charset="0"/>
              </a:rPr>
              <a:t>]</a:t>
            </a:r>
          </a:p>
          <a:p>
            <a:endParaRPr lang="pt-BR" smtClean="0">
              <a:latin typeface="Arial" charset="0"/>
              <a:cs typeface="Arial" charset="0"/>
            </a:endParaRPr>
          </a:p>
          <a:p>
            <a:pPr lvl="1"/>
            <a:r>
              <a:rPr lang="pt-BR" smtClean="0">
                <a:latin typeface="Arial" charset="0"/>
                <a:cs typeface="Arial" charset="0"/>
              </a:rPr>
              <a:t>Portanto, o fator de equivalência converte o fluxo observado, expresso em veic/h, em um fluxo de trafego equivalente, dado em pce/h.</a:t>
            </a:r>
          </a:p>
          <a:p>
            <a:endParaRPr lang="pt-BR" smtClean="0">
              <a:latin typeface="Arial" charset="0"/>
              <a:cs typeface="Arial" charset="0"/>
            </a:endParaRPr>
          </a:p>
          <a:p>
            <a:endParaRPr lang="pt-BR" smtClean="0">
              <a:latin typeface="Arial" charset="0"/>
              <a:cs typeface="Arial" charset="0"/>
            </a:endParaRPr>
          </a:p>
        </p:txBody>
      </p:sp>
      <p:sp>
        <p:nvSpPr>
          <p:cNvPr id="27651"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59B87B7-DAB9-473D-A8F3-B9C63EF347B7}" type="datetime1">
              <a:rPr lang="pt-BR" smtClean="0"/>
              <a:pPr/>
              <a:t>12/04/2010</a:t>
            </a:fld>
            <a:endParaRPr lang="pt-BR" smtClean="0"/>
          </a:p>
        </p:txBody>
      </p:sp>
      <p:sp>
        <p:nvSpPr>
          <p:cNvPr id="27652"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7653"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1D5DC66-2695-457F-83A8-2724ECD10551}" type="slidenum">
              <a:rPr lang="pt-BR" smtClean="0"/>
              <a:pPr/>
              <a:t>10</a:t>
            </a:fld>
            <a:endParaRPr lang="pt-BR"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9" name="Rectangle 3"/>
          <p:cNvSpPr>
            <a:spLocks noGrp="1" noChangeArrowheads="1"/>
          </p:cNvSpPr>
          <p:nvPr>
            <p:ph type="body" idx="1"/>
          </p:nvPr>
        </p:nvSpPr>
        <p:spPr>
          <a:xfrm>
            <a:off x="357188" y="1500188"/>
            <a:ext cx="8597900" cy="4572000"/>
          </a:xfrm>
        </p:spPr>
        <p:txBody>
          <a:bodyPr/>
          <a:lstStyle/>
          <a:p>
            <a:pPr marL="609600" indent="-609600"/>
            <a:r>
              <a:rPr lang="pt-BR" sz="1800" smtClean="0">
                <a:latin typeface="Arial" charset="0"/>
                <a:cs typeface="Arial" charset="0"/>
              </a:rPr>
              <a:t>em geral, deve-se distinguir o componente intrínseco e extrínseco:</a:t>
            </a:r>
          </a:p>
          <a:p>
            <a:pPr marL="609600" indent="-609600"/>
            <a:r>
              <a:rPr lang="pt-BR" sz="1800" smtClean="0">
                <a:latin typeface="Arial" charset="0"/>
                <a:cs typeface="Arial" charset="0"/>
              </a:rPr>
              <a:t>	componente intrínseco (do próprio veículo): </a:t>
            </a:r>
          </a:p>
          <a:p>
            <a:pPr marL="609600" indent="-609600"/>
            <a:endParaRPr lang="pt-BR" sz="1800" smtClean="0">
              <a:latin typeface="Arial" charset="0"/>
              <a:cs typeface="Arial" charset="0"/>
            </a:endParaRPr>
          </a:p>
          <a:p>
            <a:pPr marL="609600" indent="-609600"/>
            <a:r>
              <a:rPr lang="pt-BR" sz="1800" smtClean="0">
                <a:latin typeface="Arial" charset="0"/>
                <a:cs typeface="Arial" charset="0"/>
              </a:rPr>
              <a:t>com interferência entre correntes de tráfego, outros veículos são afetados</a:t>
            </a:r>
          </a:p>
          <a:p>
            <a:pPr marL="609600" indent="-609600"/>
            <a:r>
              <a:rPr lang="pt-BR" sz="1800" smtClean="0">
                <a:latin typeface="Arial" charset="0"/>
                <a:cs typeface="Arial" charset="0"/>
              </a:rPr>
              <a:t>	componente extrínseco (efeito sobre outros):                            (n: fila) </a:t>
            </a:r>
          </a:p>
          <a:p>
            <a:pPr marL="609600" indent="-609600"/>
            <a:endParaRPr lang="pt-BR" sz="1800" smtClean="0">
              <a:latin typeface="Arial" charset="0"/>
              <a:cs typeface="Arial" charset="0"/>
            </a:endParaRPr>
          </a:p>
          <a:p>
            <a:pPr marL="609600" indent="-609600"/>
            <a:r>
              <a:rPr lang="pt-BR" sz="1800" smtClean="0">
                <a:latin typeface="Arial" charset="0"/>
                <a:cs typeface="Arial" charset="0"/>
              </a:rPr>
              <a:t>	portanto:</a:t>
            </a:r>
          </a:p>
          <a:p>
            <a:pPr marL="609600" indent="-609600"/>
            <a:endParaRPr lang="pt-BR" sz="1800" smtClean="0">
              <a:latin typeface="Arial" charset="0"/>
              <a:cs typeface="Arial" charset="0"/>
            </a:endParaRPr>
          </a:p>
          <a:p>
            <a:pPr marL="609600" indent="-609600"/>
            <a:r>
              <a:rPr lang="pt-BR" sz="1800" smtClean="0">
                <a:latin typeface="Arial" charset="0"/>
                <a:cs typeface="Arial" charset="0"/>
              </a:rPr>
              <a:t>fatores equivalentes normalmente variam com nível de fluxo (fluxo livre, ...)</a:t>
            </a:r>
          </a:p>
          <a:p>
            <a:pPr marL="609600" indent="-609600"/>
            <a:endParaRPr lang="pt-BR" sz="1800" smtClean="0">
              <a:latin typeface="Arial" charset="0"/>
              <a:cs typeface="Arial" charset="0"/>
            </a:endParaRPr>
          </a:p>
          <a:p>
            <a:pPr marL="609600" indent="-609600"/>
            <a:r>
              <a:rPr lang="pt-BR" sz="1800" smtClean="0">
                <a:latin typeface="Arial" charset="0"/>
                <a:cs typeface="Arial" charset="0"/>
              </a:rPr>
              <a:t>unidade do fator equivalente: veículo padrão, referência, equivalente</a:t>
            </a:r>
            <a:br>
              <a:rPr lang="pt-BR" sz="1800" smtClean="0">
                <a:latin typeface="Arial" charset="0"/>
                <a:cs typeface="Arial" charset="0"/>
              </a:rPr>
            </a:br>
            <a:r>
              <a:rPr lang="pt-BR" sz="1800" smtClean="0">
                <a:latin typeface="Arial" charset="0"/>
                <a:cs typeface="Arial" charset="0"/>
              </a:rPr>
              <a:t>refere-se ao tipo de veículo e manobra padrão, em alguma condição básica de operação (fluxo livre ou de fluxo máximo).</a:t>
            </a:r>
            <a:br>
              <a:rPr lang="pt-BR" sz="1800" smtClean="0">
                <a:latin typeface="Arial" charset="0"/>
                <a:cs typeface="Arial" charset="0"/>
              </a:rPr>
            </a:br>
            <a:r>
              <a:rPr lang="pt-BR" sz="1800" smtClean="0">
                <a:latin typeface="Arial" charset="0"/>
                <a:cs typeface="Arial" charset="0"/>
              </a:rPr>
              <a:t>	 exemplo: veq = (auto, fluxo adiante, em fluxo livre, terreno em nível).</a:t>
            </a:r>
          </a:p>
        </p:txBody>
      </p:sp>
      <p:sp>
        <p:nvSpPr>
          <p:cNvPr id="1290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9031" name="Rectangle 5"/>
          <p:cNvSpPr>
            <a:spLocks noChangeArrowheads="1"/>
          </p:cNvSpPr>
          <p:nvPr/>
        </p:nvSpPr>
        <p:spPr bwMode="auto">
          <a:xfrm>
            <a:off x="0" y="1081088"/>
            <a:ext cx="9144000" cy="0"/>
          </a:xfrm>
          <a:prstGeom prst="rect">
            <a:avLst/>
          </a:prstGeom>
          <a:noFill/>
          <a:ln w="9525">
            <a:noFill/>
            <a:miter lim="800000"/>
            <a:headEnd/>
            <a:tailEnd/>
          </a:ln>
        </p:spPr>
        <p:txBody>
          <a:bodyPr wrap="none" anchor="ctr">
            <a:spAutoFit/>
          </a:bodyPr>
          <a:lstStyle/>
          <a:p>
            <a:endParaRPr lang="pt-BR"/>
          </a:p>
        </p:txBody>
      </p:sp>
      <p:sp>
        <p:nvSpPr>
          <p:cNvPr id="129032" name="Rectangle 6"/>
          <p:cNvSpPr>
            <a:spLocks noChangeArrowheads="1"/>
          </p:cNvSpPr>
          <p:nvPr/>
        </p:nvSpPr>
        <p:spPr bwMode="auto">
          <a:xfrm>
            <a:off x="0" y="2847975"/>
            <a:ext cx="9144000" cy="0"/>
          </a:xfrm>
          <a:prstGeom prst="rect">
            <a:avLst/>
          </a:prstGeom>
          <a:noFill/>
          <a:ln w="9525">
            <a:noFill/>
            <a:miter lim="800000"/>
            <a:headEnd/>
            <a:tailEnd/>
          </a:ln>
        </p:spPr>
        <p:txBody>
          <a:bodyPr wrap="none" anchor="ctr">
            <a:spAutoFit/>
          </a:bodyPr>
          <a:lstStyle/>
          <a:p>
            <a:endParaRPr lang="pt-BR"/>
          </a:p>
        </p:txBody>
      </p:sp>
      <p:sp>
        <p:nvSpPr>
          <p:cNvPr id="129033" name="Rectangle 8"/>
          <p:cNvSpPr>
            <a:spLocks noChangeArrowheads="1"/>
          </p:cNvSpPr>
          <p:nvPr/>
        </p:nvSpPr>
        <p:spPr bwMode="auto">
          <a:xfrm>
            <a:off x="0" y="2814638"/>
            <a:ext cx="9144000" cy="0"/>
          </a:xfrm>
          <a:prstGeom prst="rect">
            <a:avLst/>
          </a:prstGeom>
          <a:noFill/>
          <a:ln w="9525">
            <a:noFill/>
            <a:miter lim="800000"/>
            <a:headEnd/>
            <a:tailEnd/>
          </a:ln>
        </p:spPr>
        <p:txBody>
          <a:bodyPr wrap="none" anchor="ctr">
            <a:spAutoFit/>
          </a:bodyPr>
          <a:lstStyle/>
          <a:p>
            <a:endParaRPr lang="pt-BR"/>
          </a:p>
        </p:txBody>
      </p:sp>
      <p:sp>
        <p:nvSpPr>
          <p:cNvPr id="129034" name="Rectangle 12"/>
          <p:cNvSpPr>
            <a:spLocks noChangeArrowheads="1"/>
          </p:cNvSpPr>
          <p:nvPr/>
        </p:nvSpPr>
        <p:spPr bwMode="auto">
          <a:xfrm>
            <a:off x="0" y="2828925"/>
            <a:ext cx="9144000" cy="0"/>
          </a:xfrm>
          <a:prstGeom prst="rect">
            <a:avLst/>
          </a:prstGeom>
          <a:noFill/>
          <a:ln w="9525">
            <a:noFill/>
            <a:miter lim="800000"/>
            <a:headEnd/>
            <a:tailEnd/>
          </a:ln>
        </p:spPr>
        <p:txBody>
          <a:bodyPr wrap="none" anchor="ctr">
            <a:spAutoFit/>
          </a:bodyPr>
          <a:lstStyle/>
          <a:p>
            <a:endParaRPr lang="pt-BR"/>
          </a:p>
        </p:txBody>
      </p:sp>
      <p:sp>
        <p:nvSpPr>
          <p:cNvPr id="129035" name="Rectangle 14"/>
          <p:cNvSpPr>
            <a:spLocks noChangeArrowheads="1"/>
          </p:cNvSpPr>
          <p:nvPr/>
        </p:nvSpPr>
        <p:spPr bwMode="auto">
          <a:xfrm>
            <a:off x="0" y="2814638"/>
            <a:ext cx="9144000" cy="0"/>
          </a:xfrm>
          <a:prstGeom prst="rect">
            <a:avLst/>
          </a:prstGeom>
          <a:noFill/>
          <a:ln w="9525">
            <a:noFill/>
            <a:miter lim="800000"/>
            <a:headEnd/>
            <a:tailEnd/>
          </a:ln>
        </p:spPr>
        <p:txBody>
          <a:bodyPr wrap="none" anchor="ctr">
            <a:spAutoFit/>
          </a:bodyPr>
          <a:lstStyle/>
          <a:p>
            <a:endParaRPr lang="pt-BR"/>
          </a:p>
        </p:txBody>
      </p:sp>
      <p:sp>
        <p:nvSpPr>
          <p:cNvPr id="129036" name="Rectangle 17"/>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pt-BR"/>
          </a:p>
        </p:txBody>
      </p:sp>
      <p:graphicFrame>
        <p:nvGraphicFramePr>
          <p:cNvPr id="129026" name="Object 2"/>
          <p:cNvGraphicFramePr>
            <a:graphicFrameLocks noChangeAspect="1"/>
          </p:cNvGraphicFramePr>
          <p:nvPr/>
        </p:nvGraphicFramePr>
        <p:xfrm>
          <a:off x="5895975" y="1773238"/>
          <a:ext cx="2011363" cy="650875"/>
        </p:xfrm>
        <a:graphic>
          <a:graphicData uri="http://schemas.openxmlformats.org/presentationml/2006/ole">
            <p:oleObj spid="_x0000_s129026" name="Equation" r:id="rId5" imgW="1320480" imgH="431640" progId="Equation.3">
              <p:embed/>
            </p:oleObj>
          </a:graphicData>
        </a:graphic>
      </p:graphicFrame>
      <p:sp>
        <p:nvSpPr>
          <p:cNvPr id="129037"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graphicFrame>
        <p:nvGraphicFramePr>
          <p:cNvPr id="129027" name="Object 3"/>
          <p:cNvGraphicFramePr>
            <a:graphicFrameLocks noChangeAspect="1"/>
          </p:cNvGraphicFramePr>
          <p:nvPr/>
        </p:nvGraphicFramePr>
        <p:xfrm>
          <a:off x="2339975" y="3357563"/>
          <a:ext cx="4749800" cy="723900"/>
        </p:xfrm>
        <a:graphic>
          <a:graphicData uri="http://schemas.openxmlformats.org/presentationml/2006/ole">
            <p:oleObj spid="_x0000_s129027" name="Equation" r:id="rId6" imgW="3187700" imgH="482600" progId="Equation.3">
              <p:embed/>
            </p:oleObj>
          </a:graphicData>
        </a:graphic>
      </p:graphicFrame>
      <p:sp>
        <p:nvSpPr>
          <p:cNvPr id="129038" name="Rectangle 21"/>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pt-BR"/>
          </a:p>
        </p:txBody>
      </p:sp>
      <p:graphicFrame>
        <p:nvGraphicFramePr>
          <p:cNvPr id="129028" name="Object 4"/>
          <p:cNvGraphicFramePr>
            <a:graphicFrameLocks noChangeAspect="1"/>
          </p:cNvGraphicFramePr>
          <p:nvPr/>
        </p:nvGraphicFramePr>
        <p:xfrm>
          <a:off x="5989638" y="2686050"/>
          <a:ext cx="1535112" cy="723900"/>
        </p:xfrm>
        <a:graphic>
          <a:graphicData uri="http://schemas.openxmlformats.org/presentationml/2006/ole">
            <p:oleObj spid="_x0000_s129028" name="Equation" r:id="rId7" imgW="1028520" imgH="482400" progId="Equation.3">
              <p:embed/>
            </p:oleObj>
          </a:graphicData>
        </a:graphic>
      </p:graphicFrame>
      <p:sp>
        <p:nvSpPr>
          <p:cNvPr id="129039" name="Título 36"/>
          <p:cNvSpPr>
            <a:spLocks noGrp="1"/>
          </p:cNvSpPr>
          <p:nvPr>
            <p:ph type="title"/>
          </p:nvPr>
        </p:nvSpPr>
        <p:spPr>
          <a:xfrm>
            <a:off x="457200" y="428625"/>
            <a:ext cx="8229600" cy="1069975"/>
          </a:xfrm>
        </p:spPr>
        <p:txBody>
          <a:bodyPr/>
          <a:lstStyle/>
          <a:p>
            <a:r>
              <a:rPr lang="pt-BR" smtClean="0"/>
              <a:t>Conceito de PCE derivado: componente extrínseco</a:t>
            </a:r>
          </a:p>
        </p:txBody>
      </p:sp>
    </p:spTree>
    <p:custDataLst>
      <p:tags r:id="rId2"/>
    </p:custDataLst>
  </p:cSld>
  <p:clrMapOvr>
    <a:masterClrMapping/>
  </p:clrMapOvr>
  <p:transition advTm="9305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ulo 1"/>
          <p:cNvSpPr>
            <a:spLocks noGrp="1"/>
          </p:cNvSpPr>
          <p:nvPr>
            <p:ph type="title"/>
          </p:nvPr>
        </p:nvSpPr>
        <p:spPr>
          <a:xfrm>
            <a:off x="428625" y="504825"/>
            <a:ext cx="8229600" cy="1066800"/>
          </a:xfrm>
        </p:spPr>
        <p:txBody>
          <a:bodyPr/>
          <a:lstStyle/>
          <a:p>
            <a:r>
              <a:rPr lang="pt-BR" smtClean="0"/>
              <a:t>Como se utiliza o PCE segundo o HCM?</a:t>
            </a:r>
          </a:p>
        </p:txBody>
      </p:sp>
      <p:sp>
        <p:nvSpPr>
          <p:cNvPr id="28674" name="Espaço Reservado para Conteúdo 5"/>
          <p:cNvSpPr>
            <a:spLocks noGrp="1"/>
          </p:cNvSpPr>
          <p:nvPr>
            <p:ph idx="1"/>
          </p:nvPr>
        </p:nvSpPr>
        <p:spPr>
          <a:xfrm>
            <a:off x="428625" y="1643063"/>
            <a:ext cx="8429625" cy="4714875"/>
          </a:xfrm>
        </p:spPr>
        <p:txBody>
          <a:bodyPr/>
          <a:lstStyle/>
          <a:p>
            <a:r>
              <a:rPr lang="pt-BR" smtClean="0">
                <a:latin typeface="Arial" charset="0"/>
                <a:cs typeface="Arial" charset="0"/>
              </a:rPr>
              <a:t>O HCM sugere que o fluxo de veículos é diminuído pelos veículos pesados por estes utilizarem mais espaço, e principalmente, ter baixa performance, especialmente em aclives. Assim, volumes de trafego que contem um mix de tipos de veículos devem ser convertidos em um fluxo equivalente em automóveis, utilizando-se para isto o PCE.</a:t>
            </a:r>
          </a:p>
          <a:p>
            <a:endParaRPr lang="pt-BR" smtClean="0">
              <a:latin typeface="Arial" charset="0"/>
              <a:cs typeface="Arial" charset="0"/>
            </a:endParaRPr>
          </a:p>
          <a:p>
            <a:r>
              <a:rPr lang="pt-BR" smtClean="0">
                <a:latin typeface="Arial" charset="0"/>
                <a:cs typeface="Arial" charset="0"/>
              </a:rPr>
              <a:t>O procedimento do HCM ajusta aos volumes de trafego das rodovia, que contêm um mix de tipos de veículos, em um fluxo equivalente de automóveis utilizando um fator de ajuste de veículos pesados (f</a:t>
            </a:r>
            <a:r>
              <a:rPr lang="pt-BR" baseline="-25000" smtClean="0">
                <a:latin typeface="Arial" charset="0"/>
                <a:cs typeface="Arial" charset="0"/>
              </a:rPr>
              <a:t>HV</a:t>
            </a:r>
            <a:r>
              <a:rPr lang="pt-BR" smtClean="0">
                <a:latin typeface="Arial" charset="0"/>
                <a:cs typeface="Arial" charset="0"/>
              </a:rPr>
              <a:t>), que é baseado na equivalência de caminhões em automóveis.</a:t>
            </a:r>
          </a:p>
          <a:p>
            <a:endParaRPr lang="pt-BR" smtClean="0">
              <a:latin typeface="Arial" charset="0"/>
              <a:cs typeface="Arial" charset="0"/>
            </a:endParaRPr>
          </a:p>
          <a:p>
            <a:r>
              <a:rPr lang="pt-BR" smtClean="0">
                <a:latin typeface="Arial" charset="0"/>
                <a:cs typeface="Arial" charset="0"/>
              </a:rPr>
              <a:t>De acordo com o HCM, o fator de ajuste de veículos pesados é obtido por</a:t>
            </a:r>
          </a:p>
        </p:txBody>
      </p:sp>
      <p:sp>
        <p:nvSpPr>
          <p:cNvPr id="2867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3D91E25D-EA69-4487-8611-3E2C8F49C3A9}" type="datetime1">
              <a:rPr lang="pt-BR" smtClean="0"/>
              <a:pPr/>
              <a:t>12/04/2010</a:t>
            </a:fld>
            <a:endParaRPr lang="pt-BR" smtClean="0"/>
          </a:p>
        </p:txBody>
      </p:sp>
      <p:sp>
        <p:nvSpPr>
          <p:cNvPr id="2867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867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80D14DB-2036-4EFF-8B9F-5DA5E4946FEC}" type="slidenum">
              <a:rPr lang="pt-BR" smtClean="0"/>
              <a:pPr/>
              <a:t>11</a:t>
            </a:fld>
            <a:endParaRPr lang="pt-BR" smtClean="0"/>
          </a:p>
        </p:txBody>
      </p:sp>
      <p:pic>
        <p:nvPicPr>
          <p:cNvPr id="28678" name="Picture 1"/>
          <p:cNvPicPr>
            <a:picLocks noChangeAspect="1" noChangeArrowheads="1"/>
          </p:cNvPicPr>
          <p:nvPr/>
        </p:nvPicPr>
        <p:blipFill>
          <a:blip r:embed="rId2" cstate="print"/>
          <a:srcRect/>
          <a:stretch>
            <a:fillRect/>
          </a:stretch>
        </p:blipFill>
        <p:spPr bwMode="auto">
          <a:xfrm>
            <a:off x="323850" y="4767263"/>
            <a:ext cx="5176838" cy="1804987"/>
          </a:xfrm>
          <a:prstGeom prst="rect">
            <a:avLst/>
          </a:prstGeom>
          <a:noFill/>
          <a:ln w="9525">
            <a:noFill/>
            <a:miter lim="800000"/>
            <a:headEnd/>
            <a:tailEnd/>
          </a:ln>
        </p:spPr>
      </p:pic>
      <p:pic>
        <p:nvPicPr>
          <p:cNvPr id="28679" name="Picture 2"/>
          <p:cNvPicPr>
            <a:picLocks noChangeAspect="1" noChangeArrowheads="1"/>
          </p:cNvPicPr>
          <p:nvPr/>
        </p:nvPicPr>
        <p:blipFill>
          <a:blip r:embed="rId3" cstate="print"/>
          <a:srcRect/>
          <a:stretch>
            <a:fillRect/>
          </a:stretch>
        </p:blipFill>
        <p:spPr bwMode="auto">
          <a:xfrm>
            <a:off x="4614863" y="4714875"/>
            <a:ext cx="44577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ítulo 7"/>
          <p:cNvSpPr>
            <a:spLocks noGrp="1"/>
          </p:cNvSpPr>
          <p:nvPr>
            <p:ph type="title" idx="4294967295"/>
          </p:nvPr>
        </p:nvSpPr>
        <p:spPr>
          <a:xfrm>
            <a:off x="428625" y="504825"/>
            <a:ext cx="8229600" cy="1066800"/>
          </a:xfrm>
        </p:spPr>
        <p:txBody>
          <a:bodyPr/>
          <a:lstStyle/>
          <a:p>
            <a:r>
              <a:rPr lang="pt-BR" smtClean="0"/>
              <a:t>Como se calibra o PCE segundo o HCM?</a:t>
            </a:r>
          </a:p>
        </p:txBody>
      </p:sp>
      <p:sp>
        <p:nvSpPr>
          <p:cNvPr id="11" name="Espaço Reservado para Conteúdo 10"/>
          <p:cNvSpPr>
            <a:spLocks noGrp="1"/>
          </p:cNvSpPr>
          <p:nvPr>
            <p:ph idx="4294967295"/>
          </p:nvPr>
        </p:nvSpPr>
        <p:spPr>
          <a:xfrm>
            <a:off x="428625" y="1643063"/>
            <a:ext cx="8429625" cy="4714875"/>
          </a:xfrm>
        </p:spPr>
        <p:txBody>
          <a:bodyPr>
            <a:normAutofit fontScale="92500"/>
          </a:bodyPr>
          <a:lstStyle/>
          <a:p>
            <a:pPr>
              <a:defRPr/>
            </a:pPr>
            <a:r>
              <a:rPr lang="pt-BR" dirty="0" smtClean="0">
                <a:cs typeface="Arial" pitchFamily="34" charset="0"/>
              </a:rPr>
              <a:t>A maneira geral de se calcular o PCE é:</a:t>
            </a:r>
          </a:p>
          <a:p>
            <a:pPr>
              <a:defRPr/>
            </a:pPr>
            <a:endParaRPr lang="pt-BR" dirty="0" smtClean="0">
              <a:cs typeface="Arial" pitchFamily="34" charset="0"/>
            </a:endParaRPr>
          </a:p>
          <a:p>
            <a:pPr>
              <a:defRPr/>
            </a:pPr>
            <a:r>
              <a:rPr lang="pt-BR" dirty="0" smtClean="0">
                <a:cs typeface="Arial" pitchFamily="34" charset="0"/>
              </a:rPr>
              <a:t>Gerar  a curva de </a:t>
            </a:r>
            <a:r>
              <a:rPr lang="pt-BR" dirty="0" err="1" smtClean="0">
                <a:cs typeface="Arial" pitchFamily="34" charset="0"/>
              </a:rPr>
              <a:t>fluxo-versus-densidade</a:t>
            </a:r>
            <a:r>
              <a:rPr lang="pt-BR" dirty="0" smtClean="0">
                <a:cs typeface="Arial" pitchFamily="34" charset="0"/>
              </a:rPr>
              <a:t> para o fluxo base, simulado com apenas veículos passageiro. Fazer isto para cinco fluxos, correspondendo ao fluxo máximo de serviço para cada categoria LOS, conforme o HCM2000.</a:t>
            </a:r>
          </a:p>
          <a:p>
            <a:pPr>
              <a:defRPr/>
            </a:pPr>
            <a:endParaRPr lang="pt-BR" dirty="0" smtClean="0">
              <a:cs typeface="Arial" pitchFamily="34" charset="0"/>
            </a:endParaRPr>
          </a:p>
          <a:p>
            <a:pPr>
              <a:defRPr/>
            </a:pPr>
            <a:r>
              <a:rPr lang="pt-BR" dirty="0" smtClean="0">
                <a:cs typeface="Arial" pitchFamily="34" charset="0"/>
              </a:rPr>
              <a:t>Gerar a curva </a:t>
            </a:r>
            <a:r>
              <a:rPr lang="pt-BR" dirty="0" err="1" smtClean="0">
                <a:cs typeface="Arial" pitchFamily="34" charset="0"/>
              </a:rPr>
              <a:t>fluxo-versus-densidade</a:t>
            </a:r>
            <a:r>
              <a:rPr lang="pt-BR" dirty="0" smtClean="0">
                <a:cs typeface="Arial" pitchFamily="34" charset="0"/>
              </a:rPr>
              <a:t>  para o caso misto, substituindo veículos passageiros por um igual numero de caminhões. A proporção de caminhões pode variar de 0% a 100%.</a:t>
            </a:r>
          </a:p>
          <a:p>
            <a:pPr>
              <a:defRPr/>
            </a:pPr>
            <a:endParaRPr lang="pt-BR" dirty="0" smtClean="0">
              <a:cs typeface="Arial" pitchFamily="34" charset="0"/>
            </a:endParaRPr>
          </a:p>
          <a:p>
            <a:pPr>
              <a:defRPr/>
            </a:pPr>
            <a:r>
              <a:rPr lang="pt-BR" dirty="0" smtClean="0">
                <a:cs typeface="Arial" pitchFamily="34" charset="0"/>
              </a:rPr>
              <a:t>Interpolar entre os valores observados do fluxo base e do misto, para obter a taxa de fluxo para um valor igual de densidade. O valor utilizado pode ser do de 12.4 veículos passageiros (</a:t>
            </a:r>
            <a:r>
              <a:rPr lang="pt-BR" dirty="0" err="1" smtClean="0">
                <a:cs typeface="Arial" pitchFamily="34" charset="0"/>
              </a:rPr>
              <a:t>pc</a:t>
            </a:r>
            <a:r>
              <a:rPr lang="pt-BR" dirty="0" smtClean="0">
                <a:cs typeface="Arial" pitchFamily="34" charset="0"/>
              </a:rPr>
              <a:t>)/km/</a:t>
            </a:r>
            <a:r>
              <a:rPr lang="pt-BR" dirty="0" err="1" smtClean="0">
                <a:cs typeface="Arial" pitchFamily="34" charset="0"/>
              </a:rPr>
              <a:t>ln</a:t>
            </a:r>
            <a:r>
              <a:rPr lang="pt-BR" dirty="0" smtClean="0">
                <a:cs typeface="Arial" pitchFamily="34" charset="0"/>
              </a:rPr>
              <a:t>, que corresponde a densidade do LOS C.</a:t>
            </a:r>
          </a:p>
          <a:p>
            <a:pPr>
              <a:defRPr/>
            </a:pPr>
            <a:endParaRPr lang="pt-BR" dirty="0" smtClean="0">
              <a:cs typeface="Arial" pitchFamily="34" charset="0"/>
            </a:endParaRPr>
          </a:p>
          <a:p>
            <a:pPr>
              <a:defRPr/>
            </a:pPr>
            <a:r>
              <a:rPr lang="pt-BR" dirty="0" smtClean="0">
                <a:cs typeface="Arial" pitchFamily="34" charset="0"/>
              </a:rPr>
              <a:t>Calcular o PCE utilizando a equação abaixo, 																													</a:t>
            </a:r>
          </a:p>
          <a:p>
            <a:pPr>
              <a:defRPr/>
            </a:pPr>
            <a:r>
              <a:rPr lang="pt-BR" dirty="0" smtClean="0">
                <a:cs typeface="Arial" pitchFamily="34" charset="0"/>
              </a:rPr>
              <a:t>onde </a:t>
            </a:r>
            <a:r>
              <a:rPr lang="pt-BR" dirty="0" err="1" smtClean="0">
                <a:cs typeface="Arial" pitchFamily="34" charset="0"/>
              </a:rPr>
              <a:t>q</a:t>
            </a:r>
            <a:r>
              <a:rPr lang="pt-BR" baseline="-25000" dirty="0" err="1" smtClean="0">
                <a:cs typeface="Arial" pitchFamily="34" charset="0"/>
              </a:rPr>
              <a:t>B</a:t>
            </a:r>
            <a:r>
              <a:rPr lang="pt-BR" baseline="-25000" dirty="0" smtClean="0">
                <a:cs typeface="Arial" pitchFamily="34" charset="0"/>
              </a:rPr>
              <a:t> </a:t>
            </a:r>
            <a:r>
              <a:rPr lang="pt-BR" dirty="0" smtClean="0">
                <a:cs typeface="Arial" pitchFamily="34" charset="0"/>
              </a:rPr>
              <a:t>é o fluxo de automóveis, </a:t>
            </a:r>
            <a:r>
              <a:rPr lang="pt-BR" dirty="0" err="1" smtClean="0">
                <a:cs typeface="Arial" pitchFamily="34" charset="0"/>
              </a:rPr>
              <a:t>q</a:t>
            </a:r>
            <a:r>
              <a:rPr lang="pt-BR" baseline="-25000" dirty="0" err="1" smtClean="0">
                <a:cs typeface="Arial" pitchFamily="34" charset="0"/>
              </a:rPr>
              <a:t>M</a:t>
            </a:r>
            <a:r>
              <a:rPr lang="pt-BR" baseline="-25000" dirty="0" smtClean="0">
                <a:cs typeface="Arial" pitchFamily="34" charset="0"/>
              </a:rPr>
              <a:t>, </a:t>
            </a:r>
            <a:r>
              <a:rPr lang="pt-BR" dirty="0" smtClean="0">
                <a:cs typeface="Arial" pitchFamily="34" charset="0"/>
              </a:rPr>
              <a:t>é o fluxo misto, e P</a:t>
            </a:r>
            <a:r>
              <a:rPr lang="pt-BR" baseline="-25000" dirty="0" smtClean="0">
                <a:cs typeface="Arial" pitchFamily="34" charset="0"/>
              </a:rPr>
              <a:t>T</a:t>
            </a:r>
            <a:r>
              <a:rPr lang="pt-BR" dirty="0" smtClean="0">
                <a:cs typeface="Arial" pitchFamily="34" charset="0"/>
              </a:rPr>
              <a:t> é porcentagem de caminhões.</a:t>
            </a:r>
          </a:p>
        </p:txBody>
      </p:sp>
      <p:sp>
        <p:nvSpPr>
          <p:cNvPr id="139268" name="Espaço Reservado para Data 4"/>
          <p:cNvSpPr txBox="1">
            <a:spLocks noGrp="1"/>
          </p:cNvSpPr>
          <p:nvPr/>
        </p:nvSpPr>
        <p:spPr bwMode="auto">
          <a:xfrm>
            <a:off x="8429625" y="6643688"/>
            <a:ext cx="714375" cy="214312"/>
          </a:xfrm>
          <a:prstGeom prst="rect">
            <a:avLst/>
          </a:prstGeom>
          <a:noFill/>
          <a:ln w="9525">
            <a:noFill/>
            <a:miter lim="800000"/>
            <a:headEnd/>
            <a:tailEnd/>
          </a:ln>
        </p:spPr>
        <p:txBody>
          <a:bodyPr/>
          <a:lstStyle/>
          <a:p>
            <a:fld id="{8B079372-0DFC-4881-B742-966DED55CDA0}" type="datetime1">
              <a:rPr lang="pt-BR" sz="800">
                <a:solidFill>
                  <a:schemeClr val="accent2"/>
                </a:solidFill>
              </a:rPr>
              <a:pPr/>
              <a:t>12/04/2010</a:t>
            </a:fld>
            <a:endParaRPr lang="pt-BR" sz="800">
              <a:solidFill>
                <a:schemeClr val="accent2"/>
              </a:solidFill>
            </a:endParaRPr>
          </a:p>
        </p:txBody>
      </p:sp>
      <p:sp>
        <p:nvSpPr>
          <p:cNvPr id="139269"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1B9BAC1A-0041-4163-82A6-5645D1AD619F}" type="slidenum">
              <a:rPr lang="pt-BR">
                <a:solidFill>
                  <a:srgbClr val="FFFFFF"/>
                </a:solidFill>
              </a:rPr>
              <a:pPr algn="r"/>
              <a:t>12</a:t>
            </a:fld>
            <a:endParaRPr lang="pt-BR">
              <a:solidFill>
                <a:srgbClr val="FFFFFF"/>
              </a:solidFill>
            </a:endParaRPr>
          </a:p>
        </p:txBody>
      </p:sp>
      <p:pic>
        <p:nvPicPr>
          <p:cNvPr id="139270" name="Picture 2"/>
          <p:cNvPicPr>
            <a:picLocks noChangeAspect="1" noChangeArrowheads="1"/>
          </p:cNvPicPr>
          <p:nvPr/>
        </p:nvPicPr>
        <p:blipFill>
          <a:blip r:embed="rId2" cstate="print"/>
          <a:srcRect/>
          <a:stretch>
            <a:fillRect/>
          </a:stretch>
        </p:blipFill>
        <p:spPr bwMode="auto">
          <a:xfrm>
            <a:off x="3571875" y="5214938"/>
            <a:ext cx="19431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p:cNvSpPr>
            <a:spLocks noGrp="1"/>
          </p:cNvSpPr>
          <p:nvPr>
            <p:ph type="title"/>
          </p:nvPr>
        </p:nvSpPr>
        <p:spPr>
          <a:xfrm>
            <a:off x="428625" y="504825"/>
            <a:ext cx="8229600" cy="1066800"/>
          </a:xfrm>
        </p:spPr>
        <p:txBody>
          <a:bodyPr/>
          <a:lstStyle/>
          <a:p>
            <a:pPr eaLnBrk="1" hangingPunct="1"/>
            <a:r>
              <a:rPr lang="pt-BR" smtClean="0"/>
              <a:t>Como eram obtidos os fatores de equivalência do HCM?</a:t>
            </a:r>
            <a:br>
              <a:rPr lang="pt-BR" smtClean="0"/>
            </a:br>
            <a:r>
              <a:rPr lang="pt-BR" smtClean="0"/>
              <a:t>HCM1965</a:t>
            </a:r>
          </a:p>
        </p:txBody>
      </p:sp>
      <p:sp>
        <p:nvSpPr>
          <p:cNvPr id="33796"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O HCM 1965 usa o método de Walker para estimar os valores do PCE [</a:t>
            </a:r>
            <a:r>
              <a:rPr lang="pt-BR" smtClean="0">
                <a:latin typeface="Arial" charset="0"/>
                <a:cs typeface="Arial" charset="0"/>
                <a:hlinkClick r:id="rId3" action="ppaction://hlinksldjump"/>
              </a:rPr>
              <a:t>3</a:t>
            </a:r>
            <a:r>
              <a:rPr lang="pt-BR" smtClean="0">
                <a:latin typeface="Arial" charset="0"/>
                <a:cs typeface="Arial" charset="0"/>
              </a:rPr>
              <a:t>]. O método compara o numero relativo de ultrapassagens de caminhões por automóveis, com o numero de ultrapassagens de automóveis por automóveis.  A taxa agregada de ultrapassagens necessária para manter a distribuição da velocidade observada dos automóveis para um LOS estipulado serve de critério para definir a equivalência.</a:t>
            </a:r>
          </a:p>
          <a:p>
            <a:pPr eaLnBrk="1" hangingPunct="1"/>
            <a:endParaRPr lang="pt-BR" smtClean="0">
              <a:latin typeface="Arial" charset="0"/>
              <a:cs typeface="Arial" charset="0"/>
            </a:endParaRPr>
          </a:p>
          <a:p>
            <a:pPr eaLnBrk="1" hangingPunct="1"/>
            <a:r>
              <a:rPr lang="pt-BR" smtClean="0">
                <a:latin typeface="Arial" charset="0"/>
                <a:cs typeface="Arial" charset="0"/>
              </a:rPr>
              <a:t>A taxa em que automóveis ultrapassam um veiculo lento é dada por:</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r>
              <a:rPr lang="pt-BR" smtClean="0">
                <a:latin typeface="Arial" charset="0"/>
                <a:cs typeface="Arial" charset="0"/>
              </a:rPr>
              <a:t>onde </a:t>
            </a:r>
          </a:p>
          <a:p>
            <a:pPr lvl="1" eaLnBrk="1" hangingPunct="1"/>
            <a:r>
              <a:rPr lang="pt-BR" smtClean="0">
                <a:latin typeface="Arial" charset="0"/>
                <a:cs typeface="Arial" charset="0"/>
              </a:rPr>
              <a:t>Ns= taxa de ultrapassagens (veh/h)</a:t>
            </a:r>
          </a:p>
          <a:p>
            <a:pPr lvl="1" eaLnBrk="1" hangingPunct="1"/>
            <a:r>
              <a:rPr lang="pt-BR" smtClean="0">
                <a:latin typeface="Arial" charset="0"/>
                <a:cs typeface="Arial" charset="0"/>
              </a:rPr>
              <a:t>k = densidade dos veículos mais rápidos (veh/km)</a:t>
            </a:r>
          </a:p>
          <a:p>
            <a:pPr lvl="1" eaLnBrk="1" hangingPunct="1"/>
            <a:r>
              <a:rPr lang="pt-BR" smtClean="0">
                <a:latin typeface="Arial" charset="0"/>
                <a:cs typeface="Arial" charset="0"/>
              </a:rPr>
              <a:t>u = velocidade do veiculo lento (km/h)</a:t>
            </a:r>
          </a:p>
          <a:p>
            <a:pPr lvl="1" eaLnBrk="1" hangingPunct="1"/>
            <a:r>
              <a:rPr lang="pt-BR" smtClean="0">
                <a:latin typeface="Arial" charset="0"/>
                <a:cs typeface="Arial" charset="0"/>
              </a:rPr>
              <a:t>v = velocidade dos veículos rápidos (km/h)</a:t>
            </a:r>
          </a:p>
          <a:p>
            <a:pPr lvl="1" eaLnBrk="1" hangingPunct="1"/>
            <a:r>
              <a:rPr lang="pt-BR" smtClean="0">
                <a:latin typeface="Arial" charset="0"/>
                <a:cs typeface="Arial" charset="0"/>
              </a:rPr>
              <a:t>f(v) = função densidade de probabilidade para as velocidades dos veículos mais rápidos.</a:t>
            </a:r>
          </a:p>
        </p:txBody>
      </p:sp>
      <p:sp>
        <p:nvSpPr>
          <p:cNvPr id="33797"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27ACB7DB-8EB2-419F-B955-758100DCB949}" type="datetime1">
              <a:rPr lang="pt-BR" sz="800">
                <a:solidFill>
                  <a:schemeClr val="accent2"/>
                </a:solidFill>
              </a:rPr>
              <a:pPr/>
              <a:t>12/04/2010</a:t>
            </a:fld>
            <a:endParaRPr lang="pt-BR" sz="800">
              <a:solidFill>
                <a:schemeClr val="accent2"/>
              </a:solidFill>
            </a:endParaRPr>
          </a:p>
        </p:txBody>
      </p:sp>
      <p:sp>
        <p:nvSpPr>
          <p:cNvPr id="33798"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33799"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92B79ED7-16F9-4F43-9281-26D1740280B1}" type="slidenum">
              <a:rPr lang="pt-BR">
                <a:solidFill>
                  <a:srgbClr val="FFFFFF"/>
                </a:solidFill>
              </a:rPr>
              <a:pPr algn="r"/>
              <a:t>13</a:t>
            </a:fld>
            <a:endParaRPr lang="pt-BR">
              <a:solidFill>
                <a:srgbClr val="FFFFFF"/>
              </a:solidFill>
            </a:endParaRPr>
          </a:p>
        </p:txBody>
      </p:sp>
      <p:graphicFrame>
        <p:nvGraphicFramePr>
          <p:cNvPr id="33794" name="Object 2"/>
          <p:cNvGraphicFramePr>
            <a:graphicFrameLocks noChangeAspect="1"/>
          </p:cNvGraphicFramePr>
          <p:nvPr/>
        </p:nvGraphicFramePr>
        <p:xfrm>
          <a:off x="1214438" y="3643313"/>
          <a:ext cx="1981200" cy="696912"/>
        </p:xfrm>
        <a:graphic>
          <a:graphicData uri="http://schemas.openxmlformats.org/presentationml/2006/ole">
            <p:oleObj spid="_x0000_s33794" name="Equação" r:id="rId4" imgW="1371600" imgH="4824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ítulo 1"/>
          <p:cNvSpPr>
            <a:spLocks noGrp="1"/>
          </p:cNvSpPr>
          <p:nvPr>
            <p:ph type="title"/>
          </p:nvPr>
        </p:nvSpPr>
        <p:spPr>
          <a:xfrm>
            <a:off x="428625" y="504825"/>
            <a:ext cx="8229600" cy="1066800"/>
          </a:xfrm>
        </p:spPr>
        <p:txBody>
          <a:bodyPr/>
          <a:lstStyle/>
          <a:p>
            <a:pPr eaLnBrk="1" hangingPunct="1"/>
            <a:r>
              <a:rPr lang="pt-BR" smtClean="0"/>
              <a:t>Como eram obtidos os fatores de equivalência do HCM?</a:t>
            </a:r>
            <a:br>
              <a:rPr lang="pt-BR" smtClean="0"/>
            </a:br>
            <a:r>
              <a:rPr lang="pt-BR" smtClean="0"/>
              <a:t>HCM1965</a:t>
            </a:r>
          </a:p>
        </p:txBody>
      </p:sp>
      <p:sp>
        <p:nvSpPr>
          <p:cNvPr id="18435" name="Espaço Reservado para Conteúdo 2"/>
          <p:cNvSpPr>
            <a:spLocks noGrp="1"/>
          </p:cNvSpPr>
          <p:nvPr>
            <p:ph idx="1"/>
          </p:nvPr>
        </p:nvSpPr>
        <p:spPr>
          <a:xfrm>
            <a:off x="428625" y="1643063"/>
            <a:ext cx="8429625" cy="4714875"/>
          </a:xfrm>
        </p:spPr>
        <p:txBody>
          <a:bodyPr>
            <a:normAutofit lnSpcReduction="10000"/>
          </a:bodyPr>
          <a:lstStyle/>
          <a:p>
            <a:pPr eaLnBrk="1" hangingPunct="1">
              <a:defRPr/>
            </a:pPr>
            <a:r>
              <a:rPr lang="pt-BR" dirty="0" smtClean="0"/>
              <a:t>Método de Walker</a:t>
            </a:r>
          </a:p>
          <a:p>
            <a:pPr eaLnBrk="1" hangingPunct="1">
              <a:defRPr/>
            </a:pPr>
            <a:r>
              <a:rPr lang="pt-BR" dirty="0" smtClean="0"/>
              <a:t>Para distribuições empíricas fica:</a:t>
            </a:r>
          </a:p>
          <a:p>
            <a:pPr eaLnBrk="1" hangingPunct="1">
              <a:defRPr/>
            </a:pPr>
            <a:endParaRPr lang="pt-BR" dirty="0" smtClean="0"/>
          </a:p>
          <a:p>
            <a:pPr eaLnBrk="1" hangingPunct="1">
              <a:defRPr/>
            </a:pPr>
            <a:endParaRPr lang="pt-BR" dirty="0" smtClean="0"/>
          </a:p>
          <a:p>
            <a:pPr eaLnBrk="1" hangingPunct="1">
              <a:defRPr/>
            </a:pPr>
            <a:endParaRPr lang="pt-BR" dirty="0" smtClean="0"/>
          </a:p>
          <a:p>
            <a:pPr eaLnBrk="1" hangingPunct="1">
              <a:buFont typeface="Georgia" pitchFamily="18" charset="0"/>
              <a:buNone/>
              <a:defRPr/>
            </a:pPr>
            <a:endParaRPr lang="pt-BR" dirty="0" smtClean="0"/>
          </a:p>
          <a:p>
            <a:pPr eaLnBrk="1" hangingPunct="1">
              <a:defRPr/>
            </a:pPr>
            <a:r>
              <a:rPr lang="pt-BR" dirty="0" smtClean="0"/>
              <a:t>Onde:</a:t>
            </a:r>
          </a:p>
          <a:p>
            <a:pPr lvl="1" eaLnBrk="1" hangingPunct="1">
              <a:defRPr/>
            </a:pPr>
            <a:r>
              <a:rPr lang="pt-BR" dirty="0" smtClean="0"/>
              <a:t>No = taxa de ultrapassagens</a:t>
            </a:r>
          </a:p>
          <a:p>
            <a:pPr lvl="1" eaLnBrk="1" hangingPunct="1">
              <a:defRPr/>
            </a:pPr>
            <a:r>
              <a:rPr lang="pt-BR" dirty="0" smtClean="0"/>
              <a:t>Xi = fluxo dos veículos viajando a V2</a:t>
            </a:r>
          </a:p>
          <a:p>
            <a:pPr lvl="1" eaLnBrk="1" hangingPunct="1">
              <a:defRPr/>
            </a:pPr>
            <a:r>
              <a:rPr lang="pt-BR" dirty="0" err="1" smtClean="0"/>
              <a:t>Yj</a:t>
            </a:r>
            <a:r>
              <a:rPr lang="pt-BR" dirty="0" smtClean="0"/>
              <a:t> = fluxo dos veículos viajando a V1</a:t>
            </a:r>
          </a:p>
          <a:p>
            <a:pPr lvl="1" eaLnBrk="1" hangingPunct="1">
              <a:defRPr/>
            </a:pPr>
            <a:r>
              <a:rPr lang="pt-BR" dirty="0" smtClean="0"/>
              <a:t>V1, V2 velocidade das células da distribuição empírica (V1&lt;V2)</a:t>
            </a:r>
          </a:p>
          <a:p>
            <a:pPr lvl="1" eaLnBrk="1" hangingPunct="1">
              <a:defRPr/>
            </a:pPr>
            <a:endParaRPr lang="pt-BR" dirty="0" smtClean="0"/>
          </a:p>
          <a:p>
            <a:pPr eaLnBrk="1" hangingPunct="1">
              <a:defRPr/>
            </a:pPr>
            <a:r>
              <a:rPr lang="pt-BR" dirty="0" smtClean="0"/>
              <a:t>Por outro lado, </a:t>
            </a:r>
            <a:r>
              <a:rPr lang="pt-BR" dirty="0" err="1" smtClean="0"/>
              <a:t>Craus</a:t>
            </a:r>
            <a:r>
              <a:rPr lang="pt-BR" dirty="0" smtClean="0"/>
              <a:t> </a:t>
            </a:r>
            <a:r>
              <a:rPr lang="pt-BR" dirty="0" err="1" smtClean="0"/>
              <a:t>et.al</a:t>
            </a:r>
            <a:r>
              <a:rPr lang="pt-BR" dirty="0" smtClean="0"/>
              <a:t> (1980)[</a:t>
            </a:r>
            <a:r>
              <a:rPr lang="pt-BR" dirty="0" smtClean="0">
                <a:hlinkClick r:id="rId3" action="ppaction://hlinksldjump"/>
              </a:rPr>
              <a:t>4</a:t>
            </a:r>
            <a:r>
              <a:rPr lang="pt-BR" dirty="0" smtClean="0"/>
              <a:t>] em seu método de atraso equivalente consideraram a diferença entre o atraso causado pelo veículo pesado em relação à automóveis de passageiros padrão e o atraso causado por automóvel de passageiros mais lentos para automóveis de passageiros padrão. </a:t>
            </a:r>
            <a:r>
              <a:rPr lang="pt-BR" dirty="0" err="1" smtClean="0"/>
              <a:t>Cunagin</a:t>
            </a:r>
            <a:r>
              <a:rPr lang="pt-BR" dirty="0" smtClean="0"/>
              <a:t> e Messer (1983)[</a:t>
            </a:r>
            <a:r>
              <a:rPr lang="pt-BR" dirty="0" smtClean="0">
                <a:hlinkClick r:id="rId3" action="ppaction://hlinksldjump"/>
              </a:rPr>
              <a:t>5</a:t>
            </a:r>
            <a:r>
              <a:rPr lang="pt-BR" dirty="0" smtClean="0"/>
              <a:t>] aplicaram o método de Walker para volumes baixo e o método de atraso equivalente para volumes maiores;</a:t>
            </a:r>
          </a:p>
        </p:txBody>
      </p:sp>
      <p:sp>
        <p:nvSpPr>
          <p:cNvPr id="2055"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53E3A2EB-B393-45E4-8219-28FA06825A26}" type="datetime1">
              <a:rPr lang="pt-BR" sz="800">
                <a:solidFill>
                  <a:schemeClr val="accent2"/>
                </a:solidFill>
              </a:rPr>
              <a:pPr/>
              <a:t>12/04/2010</a:t>
            </a:fld>
            <a:endParaRPr lang="pt-BR" sz="800">
              <a:solidFill>
                <a:schemeClr val="accent2"/>
              </a:solidFill>
            </a:endParaRPr>
          </a:p>
        </p:txBody>
      </p:sp>
      <p:sp>
        <p:nvSpPr>
          <p:cNvPr id="2056"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2057"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F1F4395B-32FC-48BB-A479-EFBA18E9DC4F}" type="slidenum">
              <a:rPr lang="pt-BR">
                <a:solidFill>
                  <a:srgbClr val="FFFFFF"/>
                </a:solidFill>
              </a:rPr>
              <a:pPr algn="r"/>
              <a:t>14</a:t>
            </a:fld>
            <a:endParaRPr lang="pt-BR">
              <a:solidFill>
                <a:srgbClr val="FFFFFF"/>
              </a:solidFill>
            </a:endParaRPr>
          </a:p>
        </p:txBody>
      </p:sp>
      <p:graphicFrame>
        <p:nvGraphicFramePr>
          <p:cNvPr id="2050" name="Object 2"/>
          <p:cNvGraphicFramePr>
            <a:graphicFrameLocks noChangeAspect="1"/>
          </p:cNvGraphicFramePr>
          <p:nvPr/>
        </p:nvGraphicFramePr>
        <p:xfrm>
          <a:off x="2286000" y="2428875"/>
          <a:ext cx="2457450" cy="858838"/>
        </p:xfrm>
        <a:graphic>
          <a:graphicData uri="http://schemas.openxmlformats.org/presentationml/2006/ole">
            <p:oleObj spid="_x0000_s2050" name="Equação" r:id="rId4" imgW="1701720" imgH="507960" progId="Equation.3">
              <p:embed/>
            </p:oleObj>
          </a:graphicData>
        </a:graphic>
      </p:graphicFrame>
      <p:graphicFrame>
        <p:nvGraphicFramePr>
          <p:cNvPr id="2052" name="Object 4"/>
          <p:cNvGraphicFramePr>
            <a:graphicFrameLocks noChangeAspect="1"/>
          </p:cNvGraphicFramePr>
          <p:nvPr/>
        </p:nvGraphicFramePr>
        <p:xfrm>
          <a:off x="6715125" y="2143125"/>
          <a:ext cx="1192213" cy="730250"/>
        </p:xfrm>
        <a:graphic>
          <a:graphicData uri="http://schemas.openxmlformats.org/presentationml/2006/ole">
            <p:oleObj spid="_x0000_s2052" name="Equação" r:id="rId5" imgW="825480" imgH="431640" progId="Equation.3">
              <p:embed/>
            </p:oleObj>
          </a:graphicData>
        </a:graphic>
      </p:graphicFrame>
      <p:sp>
        <p:nvSpPr>
          <p:cNvPr id="2058" name="CaixaDeTexto 9"/>
          <p:cNvSpPr txBox="1">
            <a:spLocks noChangeArrowheads="1"/>
          </p:cNvSpPr>
          <p:nvPr/>
        </p:nvSpPr>
        <p:spPr bwMode="auto">
          <a:xfrm>
            <a:off x="6129338" y="3000375"/>
            <a:ext cx="2943225" cy="938213"/>
          </a:xfrm>
          <a:prstGeom prst="rect">
            <a:avLst/>
          </a:prstGeom>
          <a:noFill/>
          <a:ln w="9525">
            <a:noFill/>
            <a:miter lim="800000"/>
            <a:headEnd/>
            <a:tailEnd/>
          </a:ln>
        </p:spPr>
        <p:txBody>
          <a:bodyPr wrap="none">
            <a:spAutoFit/>
          </a:bodyPr>
          <a:lstStyle/>
          <a:p>
            <a:r>
              <a:rPr lang="pt-BR" sz="1100"/>
              <a:t>N</a:t>
            </a:r>
            <a:r>
              <a:rPr lang="pt-BR" sz="1100" baseline="-25000"/>
              <a:t>t</a:t>
            </a:r>
            <a:r>
              <a:rPr lang="pt-BR" sz="1100"/>
              <a:t> = Ultrapass. automóveis em caminhões</a:t>
            </a:r>
          </a:p>
          <a:p>
            <a:r>
              <a:rPr lang="pt-BR" sz="1100"/>
              <a:t>N</a:t>
            </a:r>
            <a:r>
              <a:rPr lang="pt-BR" sz="1100" baseline="-25000"/>
              <a:t>t</a:t>
            </a:r>
            <a:r>
              <a:rPr lang="pt-BR" sz="1100"/>
              <a:t> = Ultrapass. automóveis em automóveis</a:t>
            </a:r>
          </a:p>
          <a:p>
            <a:r>
              <a:rPr lang="pt-BR" sz="1100"/>
              <a:t>Q</a:t>
            </a:r>
            <a:r>
              <a:rPr lang="pt-BR" sz="1100" baseline="-25000"/>
              <a:t>t</a:t>
            </a:r>
            <a:r>
              <a:rPr lang="pt-BR" sz="1100"/>
              <a:t> = Fluxo de caminhões</a:t>
            </a:r>
          </a:p>
          <a:p>
            <a:r>
              <a:rPr lang="pt-BR" sz="1100"/>
              <a:t>Q</a:t>
            </a:r>
            <a:r>
              <a:rPr lang="pt-BR" sz="1100" baseline="-25000"/>
              <a:t>c</a:t>
            </a:r>
            <a:r>
              <a:rPr lang="pt-BR" sz="1100"/>
              <a:t> = Fluxo de automóveis</a:t>
            </a:r>
          </a:p>
          <a:p>
            <a:endParaRPr lang="pt-BR" sz="11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p:cNvSpPr>
            <a:spLocks noGrp="1"/>
          </p:cNvSpPr>
          <p:nvPr>
            <p:ph type="title"/>
          </p:nvPr>
        </p:nvSpPr>
        <p:spPr>
          <a:xfrm>
            <a:off x="428625" y="504825"/>
            <a:ext cx="8229600" cy="1066800"/>
          </a:xfrm>
        </p:spPr>
        <p:txBody>
          <a:bodyPr/>
          <a:lstStyle/>
          <a:p>
            <a:pPr eaLnBrk="1" hangingPunct="1"/>
            <a:r>
              <a:rPr lang="pt-BR" smtClean="0"/>
              <a:t>Mudanças para o HCM 1985</a:t>
            </a:r>
          </a:p>
        </p:txBody>
      </p:sp>
      <p:sp>
        <p:nvSpPr>
          <p:cNvPr id="36866"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Os estudos do HCM85 [</a:t>
            </a:r>
            <a:r>
              <a:rPr lang="pt-BR" smtClean="0">
                <a:latin typeface="Arial" charset="0"/>
                <a:cs typeface="Arial" charset="0"/>
                <a:hlinkClick r:id="rId2" action="ppaction://hlinksldjump"/>
              </a:rPr>
              <a:t>6</a:t>
            </a:r>
            <a:r>
              <a:rPr lang="pt-BR" smtClean="0">
                <a:latin typeface="Arial" charset="0"/>
                <a:cs typeface="Arial" charset="0"/>
              </a:rPr>
              <a:t>] se basearam nos trabalhos de de St.John (1978) [7], Roess e Messer, 1984.</a:t>
            </a:r>
          </a:p>
          <a:p>
            <a:pPr eaLnBrk="1" hangingPunct="1"/>
            <a:r>
              <a:rPr lang="pt-BR" smtClean="0">
                <a:latin typeface="Arial" charset="0"/>
                <a:cs typeface="Arial" charset="0"/>
              </a:rPr>
              <a:t>As curvas de performance de caminhões (200lb/hp), foram atualizadas e melhoradas em relação ao HCM1965. (Roess e Messer). </a:t>
            </a:r>
          </a:p>
          <a:p>
            <a:pPr eaLnBrk="1" hangingPunct="1"/>
            <a:r>
              <a:rPr lang="pt-BR" smtClean="0">
                <a:latin typeface="Arial" charset="0"/>
                <a:cs typeface="Arial" charset="0"/>
              </a:rPr>
              <a:t>Também foram recomendados os mesmos valores de pce tanto para multi-lanes, como para freeways [6].</a:t>
            </a:r>
          </a:p>
          <a:p>
            <a:pPr eaLnBrk="1" hangingPunct="1"/>
            <a:endParaRPr lang="pt-BR" smtClean="0">
              <a:latin typeface="Arial" charset="0"/>
              <a:cs typeface="Arial" charset="0"/>
            </a:endParaRPr>
          </a:p>
          <a:p>
            <a:pPr eaLnBrk="1" hangingPunct="1"/>
            <a:r>
              <a:rPr lang="pt-BR" smtClean="0">
                <a:latin typeface="Arial" charset="0"/>
                <a:cs typeface="Arial" charset="0"/>
              </a:rPr>
              <a:t>No entanto, numa analise detalhada, observa-se que a estimativa dos fatores equivalentes*:</a:t>
            </a:r>
          </a:p>
          <a:p>
            <a:pPr lvl="1"/>
            <a:r>
              <a:rPr lang="pt-BR" smtClean="0">
                <a:latin typeface="Arial" charset="0"/>
                <a:cs typeface="Arial" charset="0"/>
              </a:rPr>
              <a:t>admite que os automóveis não são afetados pelo perfil da via</a:t>
            </a:r>
          </a:p>
          <a:p>
            <a:pPr lvl="1"/>
            <a:r>
              <a:rPr lang="pt-BR" smtClean="0">
                <a:latin typeface="Arial" charset="0"/>
                <a:cs typeface="Arial" charset="0"/>
              </a:rPr>
              <a:t>não avalia perda de velocidade adicional provocada pelos pesados</a:t>
            </a:r>
          </a:p>
          <a:p>
            <a:pPr lvl="1"/>
            <a:r>
              <a:rPr lang="pt-BR" smtClean="0">
                <a:latin typeface="Arial" charset="0"/>
                <a:cs typeface="Arial" charset="0"/>
              </a:rPr>
              <a:t>admite que o efeito dos pesados não varia com nível de fluxo ( x /q= C )</a:t>
            </a:r>
          </a:p>
          <a:p>
            <a:pPr lvl="1"/>
            <a:r>
              <a:rPr lang="pt-BR" smtClean="0">
                <a:latin typeface="Arial" charset="0"/>
                <a:cs typeface="Arial" charset="0"/>
              </a:rPr>
              <a:t>não avalia perda de velocidade dos pesados com congestionamento</a:t>
            </a:r>
          </a:p>
          <a:p>
            <a:pPr eaLnBrk="1" hangingPunct="1"/>
            <a:endParaRPr lang="pt-BR" smtClean="0">
              <a:latin typeface="Arial" charset="0"/>
              <a:cs typeface="Arial" charset="0"/>
            </a:endParaRPr>
          </a:p>
        </p:txBody>
      </p:sp>
      <p:sp>
        <p:nvSpPr>
          <p:cNvPr id="36867"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37A161D6-9DDE-4859-B416-34797FC58698}" type="datetime1">
              <a:rPr lang="pt-BR" sz="800">
                <a:solidFill>
                  <a:schemeClr val="accent2"/>
                </a:solidFill>
              </a:rPr>
              <a:pPr/>
              <a:t>12/04/2010</a:t>
            </a:fld>
            <a:endParaRPr lang="pt-BR" sz="800">
              <a:solidFill>
                <a:schemeClr val="accent2"/>
              </a:solidFill>
            </a:endParaRPr>
          </a:p>
        </p:txBody>
      </p:sp>
      <p:sp>
        <p:nvSpPr>
          <p:cNvPr id="36868"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36869"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36B20F5C-D220-4ED3-B534-6AC98A7C865B}" type="slidenum">
              <a:rPr lang="pt-BR">
                <a:solidFill>
                  <a:srgbClr val="FFFFFF"/>
                </a:solidFill>
              </a:rPr>
              <a:pPr algn="r"/>
              <a:t>15</a:t>
            </a:fld>
            <a:endParaRPr lang="pt-BR">
              <a:solidFill>
                <a:srgbClr val="FFFFFF"/>
              </a:solidFill>
            </a:endParaRPr>
          </a:p>
        </p:txBody>
      </p:sp>
      <p:sp>
        <p:nvSpPr>
          <p:cNvPr id="36870" name="CaixaDeTexto 6"/>
          <p:cNvSpPr txBox="1">
            <a:spLocks noChangeArrowheads="1"/>
          </p:cNvSpPr>
          <p:nvPr/>
        </p:nvSpPr>
        <p:spPr bwMode="auto">
          <a:xfrm>
            <a:off x="1000125" y="6500813"/>
            <a:ext cx="1046163" cy="215900"/>
          </a:xfrm>
          <a:prstGeom prst="rect">
            <a:avLst/>
          </a:prstGeom>
          <a:noFill/>
          <a:ln w="9525">
            <a:noFill/>
            <a:miter lim="800000"/>
            <a:headEnd/>
            <a:tailEnd/>
          </a:ln>
        </p:spPr>
        <p:txBody>
          <a:bodyPr wrap="none">
            <a:spAutoFit/>
          </a:bodyPr>
          <a:lstStyle/>
          <a:p>
            <a:r>
              <a:rPr lang="pt-BR" sz="800"/>
              <a:t>*(notas aula Hugo)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ítulo 1"/>
          <p:cNvSpPr>
            <a:spLocks noGrp="1"/>
          </p:cNvSpPr>
          <p:nvPr>
            <p:ph type="title"/>
          </p:nvPr>
        </p:nvSpPr>
        <p:spPr>
          <a:xfrm>
            <a:off x="428625" y="504825"/>
            <a:ext cx="8229600" cy="1066800"/>
          </a:xfrm>
        </p:spPr>
        <p:txBody>
          <a:bodyPr/>
          <a:lstStyle/>
          <a:p>
            <a:pPr eaLnBrk="1" hangingPunct="1"/>
            <a:r>
              <a:rPr lang="pt-BR" smtClean="0"/>
              <a:t>Como são obtidos os fatores de equivalência do HCM?</a:t>
            </a:r>
            <a:br>
              <a:rPr lang="pt-BR" smtClean="0"/>
            </a:br>
            <a:r>
              <a:rPr lang="pt-BR" smtClean="0"/>
              <a:t>... HCM1997</a:t>
            </a:r>
          </a:p>
        </p:txBody>
      </p:sp>
      <p:sp>
        <p:nvSpPr>
          <p:cNvPr id="37890"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Pista Simples</a:t>
            </a:r>
          </a:p>
          <a:p>
            <a:pPr lvl="1" eaLnBrk="1" hangingPunct="1"/>
            <a:r>
              <a:rPr lang="pt-BR" smtClean="0">
                <a:latin typeface="Arial" charset="0"/>
                <a:cs typeface="Arial" charset="0"/>
              </a:rPr>
              <a:t>Mourrall apresentou um conceito de LOS para pista simples baseado na oferta e demanda de oportunidades de ultrapassagens [8]. Ele sugeriu que a taxa de ultrapassagens seja considerado uma medida adicional para pistas simples, adicionalmente à porcentagem de tempo em atraso, uso da capacidade, e velocidade.</a:t>
            </a:r>
          </a:p>
          <a:p>
            <a:endParaRPr lang="pt-BR" b="1" smtClean="0">
              <a:latin typeface="Arial" charset="0"/>
              <a:cs typeface="Arial" charset="0"/>
            </a:endParaRPr>
          </a:p>
        </p:txBody>
      </p:sp>
      <p:sp>
        <p:nvSpPr>
          <p:cNvPr id="37891"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483B4A65-5011-4D37-A5ED-F16C5E808458}" type="datetime1">
              <a:rPr lang="pt-BR" sz="800">
                <a:solidFill>
                  <a:schemeClr val="accent2"/>
                </a:solidFill>
              </a:rPr>
              <a:pPr/>
              <a:t>12/04/2010</a:t>
            </a:fld>
            <a:endParaRPr lang="pt-BR" sz="800">
              <a:solidFill>
                <a:schemeClr val="accent2"/>
              </a:solidFill>
            </a:endParaRPr>
          </a:p>
        </p:txBody>
      </p:sp>
      <p:sp>
        <p:nvSpPr>
          <p:cNvPr id="37892"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37893"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5132F60E-2346-4A10-8544-128806D0615F}" type="slidenum">
              <a:rPr lang="pt-BR">
                <a:solidFill>
                  <a:srgbClr val="FFFFFF"/>
                </a:solidFill>
              </a:rPr>
              <a:pPr algn="r"/>
              <a:t>16</a:t>
            </a:fld>
            <a:endParaRPr lang="pt-BR">
              <a:solidFill>
                <a:srgbClr val="FFFFFF"/>
              </a:solidFill>
            </a:endParaRPr>
          </a:p>
        </p:txBody>
      </p:sp>
      <p:pic>
        <p:nvPicPr>
          <p:cNvPr id="37894" name="Picture 1"/>
          <p:cNvPicPr>
            <a:picLocks noChangeAspect="1" noChangeArrowheads="1"/>
          </p:cNvPicPr>
          <p:nvPr/>
        </p:nvPicPr>
        <p:blipFill>
          <a:blip r:embed="rId2" cstate="print"/>
          <a:srcRect/>
          <a:stretch>
            <a:fillRect/>
          </a:stretch>
        </p:blipFill>
        <p:spPr bwMode="auto">
          <a:xfrm rot="-60000">
            <a:off x="731838" y="3244850"/>
            <a:ext cx="3289300" cy="2744788"/>
          </a:xfrm>
          <a:prstGeom prst="rect">
            <a:avLst/>
          </a:prstGeom>
          <a:noFill/>
          <a:ln w="9525">
            <a:noFill/>
            <a:miter lim="800000"/>
            <a:headEnd/>
            <a:tailEnd/>
          </a:ln>
        </p:spPr>
      </p:pic>
      <p:pic>
        <p:nvPicPr>
          <p:cNvPr id="37895" name="Picture 2"/>
          <p:cNvPicPr>
            <a:picLocks noChangeAspect="1" noChangeArrowheads="1"/>
          </p:cNvPicPr>
          <p:nvPr/>
        </p:nvPicPr>
        <p:blipFill>
          <a:blip r:embed="rId3" cstate="print"/>
          <a:srcRect/>
          <a:stretch>
            <a:fillRect/>
          </a:stretch>
        </p:blipFill>
        <p:spPr bwMode="auto">
          <a:xfrm rot="-60000">
            <a:off x="4387850" y="3328988"/>
            <a:ext cx="3976688"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ítulo 1"/>
          <p:cNvSpPr>
            <a:spLocks noGrp="1"/>
          </p:cNvSpPr>
          <p:nvPr>
            <p:ph type="title"/>
          </p:nvPr>
        </p:nvSpPr>
        <p:spPr>
          <a:xfrm>
            <a:off x="428625" y="504825"/>
            <a:ext cx="8229600" cy="1066800"/>
          </a:xfrm>
        </p:spPr>
        <p:txBody>
          <a:bodyPr/>
          <a:lstStyle/>
          <a:p>
            <a:pPr eaLnBrk="1" hangingPunct="1"/>
            <a:r>
              <a:rPr lang="pt-BR" smtClean="0"/>
              <a:t>Como são obtidos os fatores de equivalência do HCM?</a:t>
            </a:r>
            <a:br>
              <a:rPr lang="pt-BR" smtClean="0"/>
            </a:br>
            <a:r>
              <a:rPr lang="pt-BR" smtClean="0"/>
              <a:t>... HCM1997</a:t>
            </a:r>
          </a:p>
        </p:txBody>
      </p:sp>
      <p:sp>
        <p:nvSpPr>
          <p:cNvPr id="38914"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Pista Múltiplas faixas</a:t>
            </a:r>
          </a:p>
          <a:p>
            <a:pPr lvl="1" eaLnBrk="1" hangingPunct="1"/>
            <a:r>
              <a:rPr lang="pt-BR" smtClean="0">
                <a:latin typeface="Arial" charset="0"/>
                <a:cs typeface="Arial" charset="0"/>
              </a:rPr>
              <a:t>Elefteriadou [2] calculou o PCE baseado no critério de velocidade, por entender que esta medida é melhor percebida pela usuário. Também verificou a influencia da relação peso/potencia, numero de faixas, aclives, fluxos e porcentagem de caminhões no PCE.</a:t>
            </a:r>
          </a:p>
          <a:p>
            <a:endParaRPr lang="pt-BR" b="1" smtClean="0">
              <a:latin typeface="Arial" charset="0"/>
              <a:cs typeface="Arial" charset="0"/>
            </a:endParaRPr>
          </a:p>
        </p:txBody>
      </p:sp>
      <p:sp>
        <p:nvSpPr>
          <p:cNvPr id="38915"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300A12F6-61D6-4815-9F48-AC7B86AC7797}" type="datetime1">
              <a:rPr lang="pt-BR" sz="800">
                <a:solidFill>
                  <a:schemeClr val="accent2"/>
                </a:solidFill>
              </a:rPr>
              <a:pPr/>
              <a:t>12/04/2010</a:t>
            </a:fld>
            <a:endParaRPr lang="pt-BR" sz="800">
              <a:solidFill>
                <a:schemeClr val="accent2"/>
              </a:solidFill>
            </a:endParaRPr>
          </a:p>
        </p:txBody>
      </p:sp>
      <p:sp>
        <p:nvSpPr>
          <p:cNvPr id="38916"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38917"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FA3E33E9-6E7C-4984-A5D7-23A596A308EC}" type="slidenum">
              <a:rPr lang="pt-BR">
                <a:solidFill>
                  <a:srgbClr val="FFFFFF"/>
                </a:solidFill>
              </a:rPr>
              <a:pPr algn="r"/>
              <a:t>17</a:t>
            </a:fld>
            <a:endParaRPr lang="pt-BR">
              <a:solidFill>
                <a:srgbClr val="FFFFFF"/>
              </a:solidFill>
            </a:endParaRPr>
          </a:p>
        </p:txBody>
      </p:sp>
      <p:pic>
        <p:nvPicPr>
          <p:cNvPr id="38918" name="Picture 1"/>
          <p:cNvPicPr>
            <a:picLocks noChangeAspect="1" noChangeArrowheads="1"/>
          </p:cNvPicPr>
          <p:nvPr/>
        </p:nvPicPr>
        <p:blipFill>
          <a:blip r:embed="rId2" cstate="print"/>
          <a:srcRect/>
          <a:stretch>
            <a:fillRect/>
          </a:stretch>
        </p:blipFill>
        <p:spPr bwMode="auto">
          <a:xfrm>
            <a:off x="1571625" y="3214688"/>
            <a:ext cx="6429375" cy="344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p:cNvSpPr>
          <p:nvPr>
            <p:ph type="title"/>
          </p:nvPr>
        </p:nvSpPr>
        <p:spPr>
          <a:xfrm>
            <a:off x="428625" y="504825"/>
            <a:ext cx="8229600" cy="1066800"/>
          </a:xfrm>
        </p:spPr>
        <p:txBody>
          <a:bodyPr/>
          <a:lstStyle/>
          <a:p>
            <a:pPr eaLnBrk="1" hangingPunct="1"/>
            <a:r>
              <a:rPr lang="pt-BR" smtClean="0"/>
              <a:t>Como são obtidos os fatores de equivalência do HCM?</a:t>
            </a:r>
            <a:br>
              <a:rPr lang="pt-BR" smtClean="0"/>
            </a:br>
            <a:r>
              <a:rPr lang="pt-BR" smtClean="0"/>
              <a:t>... HCM1997</a:t>
            </a:r>
          </a:p>
        </p:txBody>
      </p:sp>
      <p:sp>
        <p:nvSpPr>
          <p:cNvPr id="39938"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estimativa dos fatores equivalentes:</a:t>
            </a:r>
          </a:p>
          <a:p>
            <a:pPr lvl="1"/>
            <a:r>
              <a:rPr lang="pt-BR" smtClean="0">
                <a:latin typeface="Arial" charset="0"/>
                <a:cs typeface="Arial" charset="0"/>
              </a:rPr>
              <a:t>admite que os automóveis não são afetados pelo perfil da via</a:t>
            </a:r>
          </a:p>
          <a:p>
            <a:pPr lvl="1"/>
            <a:r>
              <a:rPr lang="pt-BR" smtClean="0">
                <a:latin typeface="Arial" charset="0"/>
                <a:cs typeface="Arial" charset="0"/>
              </a:rPr>
              <a:t>não avalia perda de velocidade adicional provocada pelos pesados</a:t>
            </a:r>
          </a:p>
          <a:p>
            <a:pPr lvl="1"/>
            <a:r>
              <a:rPr lang="pt-BR" smtClean="0">
                <a:latin typeface="Arial" charset="0"/>
                <a:cs typeface="Arial" charset="0"/>
              </a:rPr>
              <a:t>admite que o efeito dos pesados não varia com nível de fluxo ( x /q = C )</a:t>
            </a:r>
          </a:p>
          <a:p>
            <a:pPr lvl="1"/>
            <a:r>
              <a:rPr lang="pt-BR" smtClean="0">
                <a:latin typeface="Arial" charset="0"/>
                <a:cs typeface="Arial" charset="0"/>
              </a:rPr>
              <a:t>não avalia perda de velocidade dos pesados com congestionamento</a:t>
            </a:r>
          </a:p>
          <a:p>
            <a:endParaRPr lang="pt-BR" smtClean="0">
              <a:latin typeface="Arial" charset="0"/>
              <a:cs typeface="Arial" charset="0"/>
            </a:endParaRPr>
          </a:p>
          <a:p>
            <a:r>
              <a:rPr lang="pt-BR" smtClean="0">
                <a:latin typeface="Arial" charset="0"/>
                <a:cs typeface="Arial" charset="0"/>
              </a:rPr>
              <a:t>o procedimento para vias expressas:</a:t>
            </a:r>
          </a:p>
          <a:p>
            <a:pPr lvl="1"/>
            <a:r>
              <a:rPr lang="pt-BR" smtClean="0">
                <a:latin typeface="Arial" charset="0"/>
                <a:cs typeface="Arial" charset="0"/>
              </a:rPr>
              <a:t>inclui o efeito do número de faixas na velocidade de fluxo livre</a:t>
            </a:r>
          </a:p>
          <a:p>
            <a:pPr lvl="1"/>
            <a:r>
              <a:rPr lang="pt-BR" smtClean="0">
                <a:latin typeface="Arial" charset="0"/>
                <a:cs typeface="Arial" charset="0"/>
              </a:rPr>
              <a:t>não considera outros fatores geométricos (como perfil vertical e horizontal)</a:t>
            </a:r>
          </a:p>
          <a:p>
            <a:pPr lvl="1"/>
            <a:r>
              <a:rPr lang="pt-BR" smtClean="0">
                <a:latin typeface="Arial" charset="0"/>
                <a:cs typeface="Arial" charset="0"/>
              </a:rPr>
              <a:t>adota relação peso/potência típica de 125-150 lb/hp (curvas para 200lb/hp)</a:t>
            </a:r>
          </a:p>
          <a:p>
            <a:r>
              <a:rPr lang="pt-BR" smtClean="0">
                <a:latin typeface="Arial" charset="0"/>
                <a:cs typeface="Arial" charset="0"/>
              </a:rPr>
              <a:t>o procedimento para rodovias de múltiplas faixas:</a:t>
            </a:r>
          </a:p>
          <a:p>
            <a:pPr lvl="1"/>
            <a:r>
              <a:rPr lang="pt-BR" smtClean="0">
                <a:latin typeface="Arial" charset="0"/>
                <a:cs typeface="Arial" charset="0"/>
              </a:rPr>
              <a:t>não considera efeito do no.faixas e geometria na velocidade de fluxo livre</a:t>
            </a:r>
          </a:p>
          <a:p>
            <a:pPr lvl="1"/>
            <a:r>
              <a:rPr lang="pt-BR" smtClean="0">
                <a:latin typeface="Arial" charset="0"/>
                <a:cs typeface="Arial" charset="0"/>
              </a:rPr>
              <a:t>adota relação peso/potência típica de 167 lb/hp (curvas para 200lb/hp)</a:t>
            </a:r>
          </a:p>
        </p:txBody>
      </p:sp>
      <p:sp>
        <p:nvSpPr>
          <p:cNvPr id="39939"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6999D086-2906-425C-99CC-77EF9A488BE6}" type="datetime1">
              <a:rPr lang="pt-BR" sz="800">
                <a:solidFill>
                  <a:schemeClr val="accent2"/>
                </a:solidFill>
              </a:rPr>
              <a:pPr/>
              <a:t>12/04/2010</a:t>
            </a:fld>
            <a:endParaRPr lang="pt-BR" sz="800">
              <a:solidFill>
                <a:schemeClr val="accent2"/>
              </a:solidFill>
            </a:endParaRPr>
          </a:p>
        </p:txBody>
      </p:sp>
      <p:sp>
        <p:nvSpPr>
          <p:cNvPr id="39940"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39941"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65FB836E-D136-493A-85D1-24D5B24C6584}" type="slidenum">
              <a:rPr lang="pt-BR">
                <a:solidFill>
                  <a:srgbClr val="FFFFFF"/>
                </a:solidFill>
              </a:rPr>
              <a:pPr algn="r"/>
              <a:t>18</a:t>
            </a:fld>
            <a:endParaRPr lang="pt-BR">
              <a:solidFill>
                <a:srgbClr val="FFFFFF"/>
              </a:solidFill>
            </a:endParaRPr>
          </a:p>
        </p:txBody>
      </p:sp>
      <p:sp>
        <p:nvSpPr>
          <p:cNvPr id="39942" name="CaixaDeTexto 6"/>
          <p:cNvSpPr txBox="1">
            <a:spLocks noChangeArrowheads="1"/>
          </p:cNvSpPr>
          <p:nvPr/>
        </p:nvSpPr>
        <p:spPr bwMode="auto">
          <a:xfrm>
            <a:off x="928688" y="6572250"/>
            <a:ext cx="2601912" cy="215900"/>
          </a:xfrm>
          <a:prstGeom prst="rect">
            <a:avLst/>
          </a:prstGeom>
          <a:noFill/>
          <a:ln w="9525">
            <a:noFill/>
            <a:miter lim="800000"/>
            <a:headEnd/>
            <a:tailEnd/>
          </a:ln>
        </p:spPr>
        <p:txBody>
          <a:bodyPr wrap="none">
            <a:spAutoFit/>
          </a:bodyPr>
          <a:lstStyle/>
          <a:p>
            <a:r>
              <a:rPr lang="pt-BR" sz="800"/>
              <a:t>Fonte: Disciplina ptr5803 da poli. Prof. Pietroantonio.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p:cNvSpPr>
            <a:spLocks noGrp="1"/>
          </p:cNvSpPr>
          <p:nvPr>
            <p:ph type="title"/>
          </p:nvPr>
        </p:nvSpPr>
        <p:spPr>
          <a:xfrm>
            <a:off x="428625" y="504825"/>
            <a:ext cx="8229600" cy="1066800"/>
          </a:xfrm>
        </p:spPr>
        <p:txBody>
          <a:bodyPr/>
          <a:lstStyle/>
          <a:p>
            <a:pPr eaLnBrk="1" hangingPunct="1"/>
            <a:r>
              <a:rPr lang="pt-BR" smtClean="0"/>
              <a:t>Como são obtidos os fatores de equivalência do HCM?</a:t>
            </a:r>
          </a:p>
        </p:txBody>
      </p:sp>
      <p:sp>
        <p:nvSpPr>
          <p:cNvPr id="40962"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O Manual de 1950 apresenta os valores de PCE para caminhões para aclives.  Eles são presumidamente derivados de um caminhão com uma característica de performance especifica obtida do estudo de performance de caminhões, com equivalência baseada em um critério de velocidade de operação. [3]</a:t>
            </a:r>
          </a:p>
          <a:p>
            <a:pPr eaLnBrk="1" hangingPunct="1"/>
            <a:endParaRPr lang="pt-BR" smtClean="0">
              <a:latin typeface="Arial" charset="0"/>
              <a:cs typeface="Arial" charset="0"/>
            </a:endParaRPr>
          </a:p>
          <a:p>
            <a:pPr eaLnBrk="1" hangingPunct="1"/>
            <a:r>
              <a:rPr lang="pt-BR" smtClean="0">
                <a:latin typeface="Arial" charset="0"/>
                <a:cs typeface="Arial" charset="0"/>
              </a:rPr>
              <a:t>Os PCE´s do HCM1965 por sua vez,  são derivados das características de velocidade em aclive de um caminhão de projeto (325lb/hp, para rodovias de 2 faixas, e 200lb/hp para múltiplas faixas) utilizando o método de Walker. No entanto, este critério é inconsistente com o critério de velocidade de operação usado para definir o nível de serviço no manual de 1965, e pode superestimar os pce´s de caminhões relativo ao seus efeitos na velocidade do fluxo. [3]</a:t>
            </a:r>
          </a:p>
          <a:p>
            <a:pPr eaLnBrk="1" hangingPunct="1"/>
            <a:endParaRPr lang="pt-BR" smtClean="0">
              <a:latin typeface="Arial" charset="0"/>
              <a:cs typeface="Arial" charset="0"/>
            </a:endParaRPr>
          </a:p>
          <a:p>
            <a:pPr eaLnBrk="1" hangingPunct="1"/>
            <a:r>
              <a:rPr lang="pt-BR" smtClean="0">
                <a:latin typeface="Arial" charset="0"/>
                <a:cs typeface="Arial" charset="0"/>
              </a:rPr>
              <a:t>A deficiência teórica de empregar um critério de taxa de ultrapassagens para definir equivalência, associado com um caminhão de projeto estar com potencia subestimada quando comparado ao caminhões típicos operando nas rodovias de 2 vias nos anos 70 e 80, significa que o procedimento do HCM1965  subestima a previsão de performance dos fluxo de trafego misto em aclives.</a:t>
            </a:r>
          </a:p>
        </p:txBody>
      </p:sp>
      <p:sp>
        <p:nvSpPr>
          <p:cNvPr id="40963"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493F1777-5DCE-4498-BE41-A9C620D723F3}" type="datetime1">
              <a:rPr lang="pt-BR" sz="800">
                <a:solidFill>
                  <a:schemeClr val="accent2"/>
                </a:solidFill>
              </a:rPr>
              <a:pPr/>
              <a:t>12/04/2010</a:t>
            </a:fld>
            <a:endParaRPr lang="pt-BR" sz="800">
              <a:solidFill>
                <a:schemeClr val="accent2"/>
              </a:solidFill>
            </a:endParaRPr>
          </a:p>
        </p:txBody>
      </p:sp>
      <p:sp>
        <p:nvSpPr>
          <p:cNvPr id="40964"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40965"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222FFBD5-A749-46C5-9B2B-1DC0B83490D3}" type="slidenum">
              <a:rPr lang="pt-BR">
                <a:solidFill>
                  <a:srgbClr val="FFFFFF"/>
                </a:solidFill>
              </a:rPr>
              <a:pPr algn="r"/>
              <a:t>19</a:t>
            </a:fld>
            <a:endParaRPr lang="pt-BR">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mercedes-benz.com.br/images/caminhoes/wallpaper/Axor_rodoviario/img11.jpg"/>
          <p:cNvPicPr>
            <a:picLocks noChangeAspect="1" noChangeArrowheads="1"/>
          </p:cNvPicPr>
          <p:nvPr/>
        </p:nvPicPr>
        <p:blipFill>
          <a:blip r:embed="rId2" cstate="email">
            <a:duotone>
              <a:prstClr val="black"/>
              <a:srgbClr val="D9C3A5">
                <a:tint val="50000"/>
                <a:satMod val="180000"/>
              </a:srgbClr>
            </a:duotone>
            <a:lum bright="61000" contrast="-69000"/>
          </a:blip>
          <a:srcRect/>
          <a:stretch>
            <a:fillRect/>
          </a:stretch>
        </p:blipFill>
        <p:spPr bwMode="auto">
          <a:xfrm>
            <a:off x="1178695" y="2571744"/>
            <a:ext cx="7084230" cy="2024067"/>
          </a:xfrm>
          <a:prstGeom prst="rect">
            <a:avLst/>
          </a:prstGeom>
          <a:noFill/>
        </p:spPr>
      </p:pic>
      <p:sp>
        <p:nvSpPr>
          <p:cNvPr id="19459" name="Espaço Reservado para Conteúdo 2"/>
          <p:cNvSpPr>
            <a:spLocks noGrp="1"/>
          </p:cNvSpPr>
          <p:nvPr>
            <p:ph type="body" idx="1"/>
          </p:nvPr>
        </p:nvSpPr>
        <p:spPr>
          <a:xfrm>
            <a:off x="457200" y="620713"/>
            <a:ext cx="8229600" cy="5808662"/>
          </a:xfrm>
        </p:spPr>
        <p:txBody>
          <a:bodyPr/>
          <a:lstStyle/>
          <a:p>
            <a:pPr marL="414338" indent="-304800">
              <a:buFont typeface="Georgia" pitchFamily="18" charset="0"/>
              <a:buNone/>
            </a:pPr>
            <a:r>
              <a:rPr lang="pt-BR" sz="2400" b="1" smtClean="0">
                <a:latin typeface="Arial" charset="0"/>
                <a:cs typeface="Arial" charset="0"/>
              </a:rPr>
              <a:t>Conteúdo</a:t>
            </a:r>
          </a:p>
          <a:p>
            <a:pPr marL="414338" indent="-304800">
              <a:buFont typeface="Georgia" pitchFamily="18" charset="0"/>
              <a:buNone/>
            </a:pPr>
            <a:endParaRPr lang="pt-BR" sz="2400" b="1" smtClean="0">
              <a:latin typeface="Arial" charset="0"/>
              <a:cs typeface="Arial" charset="0"/>
            </a:endParaRPr>
          </a:p>
          <a:p>
            <a:pPr marL="414338" indent="-304800">
              <a:buFont typeface="Wingdings" pitchFamily="2" charset="2"/>
              <a:buAutoNum type="arabicPeriod"/>
            </a:pPr>
            <a:r>
              <a:rPr lang="pt-BR" smtClean="0">
                <a:latin typeface="Arial" charset="0"/>
                <a:cs typeface="Arial" charset="0"/>
              </a:rPr>
              <a:t>Introdução</a:t>
            </a:r>
          </a:p>
          <a:p>
            <a:pPr marL="762000" lvl="1" indent="-304800">
              <a:buFont typeface="Wingdings" pitchFamily="2" charset="2"/>
              <a:buChar char="Ø"/>
            </a:pPr>
            <a:r>
              <a:rPr lang="pt-BR" smtClean="0">
                <a:latin typeface="Arial" charset="0"/>
                <a:cs typeface="Arial" charset="0"/>
              </a:rPr>
              <a:t>Objetivo do trabalho</a:t>
            </a:r>
          </a:p>
          <a:p>
            <a:pPr marL="762000" lvl="1" indent="-304800">
              <a:buFont typeface="Wingdings" pitchFamily="2" charset="2"/>
              <a:buChar char="Ø"/>
            </a:pPr>
            <a:r>
              <a:rPr lang="pt-BR" smtClean="0">
                <a:latin typeface="Arial" charset="0"/>
                <a:cs typeface="Arial" charset="0"/>
              </a:rPr>
              <a:t>Justificativa</a:t>
            </a:r>
          </a:p>
          <a:p>
            <a:pPr marL="762000" lvl="1" indent="-304800">
              <a:buFont typeface="Wingdings" pitchFamily="2" charset="2"/>
              <a:buChar char="Ø"/>
            </a:pPr>
            <a:r>
              <a:rPr lang="pt-BR" smtClean="0">
                <a:latin typeface="Arial" charset="0"/>
                <a:cs typeface="Arial" charset="0"/>
              </a:rPr>
              <a:t>Conceituação</a:t>
            </a:r>
          </a:p>
          <a:p>
            <a:pPr marL="762000" lvl="1" indent="-304800">
              <a:buFont typeface="Wingdings" pitchFamily="2" charset="2"/>
              <a:buChar char="Ø"/>
            </a:pPr>
            <a:r>
              <a:rPr lang="pt-BR" smtClean="0">
                <a:latin typeface="Arial" charset="0"/>
                <a:cs typeface="Arial" charset="0"/>
              </a:rPr>
              <a:t>Tipos de medidas</a:t>
            </a:r>
          </a:p>
          <a:p>
            <a:pPr marL="762000" lvl="1" indent="-304800">
              <a:buFont typeface="Wingdings" pitchFamily="2" charset="2"/>
              <a:buChar char="Ø"/>
            </a:pPr>
            <a:r>
              <a:rPr lang="pt-BR" smtClean="0">
                <a:latin typeface="Arial" charset="0"/>
                <a:cs typeface="Arial" charset="0"/>
              </a:rPr>
              <a:t>Contexto de aplicação</a:t>
            </a:r>
          </a:p>
          <a:p>
            <a:pPr marL="414338" indent="-304800">
              <a:buFont typeface="Wingdings" pitchFamily="2" charset="2"/>
              <a:buAutoNum type="arabicPeriod"/>
            </a:pPr>
            <a:r>
              <a:rPr lang="pt-BR" smtClean="0">
                <a:latin typeface="Arial" charset="0"/>
                <a:cs typeface="Arial" charset="0"/>
              </a:rPr>
              <a:t>Histórico</a:t>
            </a:r>
          </a:p>
          <a:p>
            <a:pPr marL="762000" lvl="1" indent="-304800">
              <a:buFont typeface="Wingdings" pitchFamily="2" charset="2"/>
              <a:buChar char="Ø"/>
            </a:pPr>
            <a:r>
              <a:rPr lang="pt-BR" smtClean="0">
                <a:latin typeface="Arial" charset="0"/>
                <a:cs typeface="Arial" charset="0"/>
              </a:rPr>
              <a:t>HCM 65, 87, 97 e 2000</a:t>
            </a:r>
          </a:p>
          <a:p>
            <a:pPr marL="414338" indent="-304800">
              <a:buFont typeface="Wingdings" pitchFamily="2" charset="2"/>
              <a:buAutoNum type="arabicPeriod"/>
            </a:pPr>
            <a:r>
              <a:rPr lang="pt-BR" smtClean="0">
                <a:latin typeface="Arial" charset="0"/>
              </a:rPr>
              <a:t>Análise dos conceitos clássicos e das formas de medidas</a:t>
            </a:r>
            <a:endParaRPr lang="pt-BR" smtClean="0">
              <a:latin typeface="Arial" charset="0"/>
              <a:cs typeface="Arial" charset="0"/>
            </a:endParaRPr>
          </a:p>
          <a:p>
            <a:pPr marL="762000" lvl="1" indent="-304800">
              <a:buFont typeface="Wingdings" pitchFamily="2" charset="2"/>
              <a:buChar char="Ø"/>
            </a:pPr>
            <a:r>
              <a:rPr lang="pt-BR" smtClean="0">
                <a:latin typeface="Arial" charset="0"/>
                <a:cs typeface="Arial" charset="0"/>
              </a:rPr>
              <a:t>Métodos baseados em modelos analíticos (modelos macroscópicos)</a:t>
            </a:r>
          </a:p>
          <a:p>
            <a:pPr marL="762000" lvl="1" indent="-304800">
              <a:buFont typeface="Wingdings" pitchFamily="2" charset="2"/>
              <a:buChar char="Ø"/>
            </a:pPr>
            <a:r>
              <a:rPr lang="pt-BR" smtClean="0">
                <a:latin typeface="Arial" charset="0"/>
                <a:cs typeface="Arial" charset="0"/>
              </a:rPr>
              <a:t>Diferentes critérios para o calculo do PCE, utilizando o método de Huber</a:t>
            </a:r>
          </a:p>
          <a:p>
            <a:pPr marL="762000" lvl="1" indent="-304800">
              <a:buFont typeface="Wingdings" pitchFamily="2" charset="2"/>
              <a:buChar char="Ø"/>
            </a:pPr>
            <a:r>
              <a:rPr lang="pt-BR" smtClean="0">
                <a:latin typeface="Arial" charset="0"/>
                <a:cs typeface="Arial" charset="0"/>
              </a:rPr>
              <a:t>Métodos diretos, baseados na medida de nível de serviço</a:t>
            </a:r>
          </a:p>
          <a:p>
            <a:pPr marL="414338" indent="-304800">
              <a:buFont typeface="Wingdings" pitchFamily="2" charset="2"/>
              <a:buAutoNum type="arabicPeriod"/>
            </a:pPr>
            <a:r>
              <a:rPr lang="pt-BR" smtClean="0">
                <a:latin typeface="Arial" charset="0"/>
              </a:rPr>
              <a:t>Outros tipos de medidas para rodovias</a:t>
            </a:r>
          </a:p>
          <a:p>
            <a:pPr marL="762000" lvl="1" indent="-304800" eaLnBrk="1" hangingPunct="1">
              <a:buFont typeface="Wingdings" pitchFamily="2" charset="2"/>
              <a:buChar char="Ø"/>
            </a:pPr>
            <a:r>
              <a:rPr lang="pt-BR" smtClean="0">
                <a:latin typeface="Arial" charset="0"/>
                <a:cs typeface="Arial" charset="0"/>
              </a:rPr>
              <a:t>Método de análise de regressão (medida de qualidade ou uso da capacidade)</a:t>
            </a:r>
          </a:p>
          <a:p>
            <a:pPr marL="762000" lvl="1" indent="-304800" eaLnBrk="1" hangingPunct="1">
              <a:buFont typeface="Wingdings" pitchFamily="2" charset="2"/>
              <a:buChar char="Ø"/>
            </a:pPr>
            <a:r>
              <a:rPr lang="pt-BR" smtClean="0">
                <a:latin typeface="Arial" charset="0"/>
                <a:cs typeface="Arial" charset="0"/>
              </a:rPr>
              <a:t>Também diferentes critérios para o calculo do PCE</a:t>
            </a:r>
          </a:p>
          <a:p>
            <a:pPr marL="414338" indent="-304800" eaLnBrk="1" hangingPunct="1">
              <a:buFont typeface="Wingdings" pitchFamily="2" charset="2"/>
              <a:buAutoNum type="arabicPeriod"/>
            </a:pPr>
            <a:r>
              <a:rPr lang="pt-BR" smtClean="0">
                <a:latin typeface="Arial" charset="0"/>
                <a:cs typeface="Arial" charset="0"/>
              </a:rPr>
              <a:t>Modelos Macroscópicos Avançados</a:t>
            </a:r>
          </a:p>
          <a:p>
            <a:pPr marL="414338" indent="-304800" eaLnBrk="1" hangingPunct="1">
              <a:buFont typeface="Wingdings" pitchFamily="2" charset="2"/>
              <a:buAutoNum type="arabicPeriod"/>
            </a:pPr>
            <a:r>
              <a:rPr lang="pt-BR" smtClean="0">
                <a:latin typeface="Arial" charset="0"/>
                <a:cs typeface="Arial" charset="0"/>
              </a:rPr>
              <a:t>Modelos Analíticos Híbridos</a:t>
            </a:r>
            <a:endParaRPr lang="pt-BR" smtClean="0">
              <a:latin typeface="Arial" charset="0"/>
            </a:endParaRPr>
          </a:p>
        </p:txBody>
      </p:sp>
      <p:sp>
        <p:nvSpPr>
          <p:cNvPr id="19460"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80CE7EA-0C89-4D06-A4CB-53623702880F}" type="datetime1">
              <a:rPr lang="pt-BR" smtClean="0"/>
              <a:pPr/>
              <a:t>12/04/2010</a:t>
            </a:fld>
            <a:endParaRPr lang="pt-BR" smtClean="0"/>
          </a:p>
        </p:txBody>
      </p:sp>
      <p:sp>
        <p:nvSpPr>
          <p:cNvPr id="19461"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9462"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42CD02-4328-412E-BC24-117279870840}" type="slidenum">
              <a:rPr lang="pt-BR" smtClean="0"/>
              <a:pPr/>
              <a:t>2</a:t>
            </a:fld>
            <a:endParaRPr lang="pt-B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a:xfrm>
            <a:off x="428625" y="504825"/>
            <a:ext cx="8229600" cy="1066800"/>
          </a:xfrm>
        </p:spPr>
        <p:txBody>
          <a:bodyPr/>
          <a:lstStyle/>
          <a:p>
            <a:pPr eaLnBrk="1" hangingPunct="1"/>
            <a:r>
              <a:rPr lang="pt-BR" smtClean="0"/>
              <a:t>Como são obtidos os fatores de equivalência do HCM?</a:t>
            </a:r>
          </a:p>
        </p:txBody>
      </p:sp>
      <p:sp>
        <p:nvSpPr>
          <p:cNvPr id="41986"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Os métodos empregados em derivar as equivalências de veículos pesados em aclives no manual de 1985 superarem estas problemas. O modelo de simulação proporcionou ganhos representativos de tipos de veículos pesados e características de performance baseados em estudos de campo das atuais distribuições de performance. Também, o mesmo critério foi usado para definir equivalência e nível de serviço (media velocidade  em aclive). Isto resultou em valores pce que são, em geral, substancialmente menores do que os dados no manual de 1965.</a:t>
            </a:r>
          </a:p>
        </p:txBody>
      </p:sp>
      <p:sp>
        <p:nvSpPr>
          <p:cNvPr id="41987"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60C973F4-D6EB-4B62-B031-F4F7E418C0B9}" type="datetime1">
              <a:rPr lang="pt-BR" sz="800">
                <a:solidFill>
                  <a:schemeClr val="accent2"/>
                </a:solidFill>
              </a:rPr>
              <a:pPr/>
              <a:t>12/04/2010</a:t>
            </a:fld>
            <a:endParaRPr lang="pt-BR" sz="800">
              <a:solidFill>
                <a:schemeClr val="accent2"/>
              </a:solidFill>
            </a:endParaRPr>
          </a:p>
        </p:txBody>
      </p:sp>
      <p:sp>
        <p:nvSpPr>
          <p:cNvPr id="41988"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41989"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AE42562F-C036-4EFE-A9B6-B072B9FA5FA1}" type="slidenum">
              <a:rPr lang="pt-BR">
                <a:solidFill>
                  <a:srgbClr val="FFFFFF"/>
                </a:solidFill>
              </a:rPr>
              <a:pPr algn="r"/>
              <a:t>20</a:t>
            </a:fld>
            <a:endParaRPr lang="pt-BR">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p:cNvSpPr>
            <a:spLocks noGrp="1"/>
          </p:cNvSpPr>
          <p:nvPr>
            <p:ph type="title"/>
          </p:nvPr>
        </p:nvSpPr>
        <p:spPr>
          <a:xfrm>
            <a:off x="428625" y="504825"/>
            <a:ext cx="8229600" cy="1066800"/>
          </a:xfrm>
        </p:spPr>
        <p:txBody>
          <a:bodyPr/>
          <a:lstStyle/>
          <a:p>
            <a:r>
              <a:rPr lang="pt-BR" smtClean="0"/>
              <a:t>Resultados do PCE em segmentos gerais de rodovias no HCM1965, HCM1985, HCM1997, HCM2000</a:t>
            </a:r>
          </a:p>
        </p:txBody>
      </p:sp>
      <p:sp>
        <p:nvSpPr>
          <p:cNvPr id="43010" name="Espaço Reservado para Conteúdo 2"/>
          <p:cNvSpPr>
            <a:spLocks noGrp="1"/>
          </p:cNvSpPr>
          <p:nvPr>
            <p:ph idx="1"/>
          </p:nvPr>
        </p:nvSpPr>
        <p:spPr>
          <a:xfrm>
            <a:off x="428625" y="1643063"/>
            <a:ext cx="8429625" cy="4714875"/>
          </a:xfrm>
        </p:spPr>
        <p:txBody>
          <a:bodyPr/>
          <a:lstStyle/>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p:txBody>
      </p:sp>
      <p:sp>
        <p:nvSpPr>
          <p:cNvPr id="43011"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35CCF5B-7095-4BF0-A1DE-D222344D008F}" type="datetime1">
              <a:rPr lang="pt-BR" smtClean="0"/>
              <a:pPr/>
              <a:t>12/04/2010</a:t>
            </a:fld>
            <a:endParaRPr lang="pt-BR" smtClean="0"/>
          </a:p>
        </p:txBody>
      </p:sp>
      <p:sp>
        <p:nvSpPr>
          <p:cNvPr id="43012"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43013"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9BAA312-E213-4D0B-8159-AC94AAC60B6A}" type="slidenum">
              <a:rPr lang="pt-BR" smtClean="0"/>
              <a:pPr/>
              <a:t>21</a:t>
            </a:fld>
            <a:endParaRPr lang="pt-BR" smtClean="0"/>
          </a:p>
        </p:txBody>
      </p:sp>
      <p:graphicFrame>
        <p:nvGraphicFramePr>
          <p:cNvPr id="8" name="Tabela 7"/>
          <p:cNvGraphicFramePr>
            <a:graphicFrameLocks noGrp="1"/>
          </p:cNvGraphicFramePr>
          <p:nvPr/>
        </p:nvGraphicFramePr>
        <p:xfrm>
          <a:off x="785813" y="1785938"/>
          <a:ext cx="7286625" cy="4643437"/>
        </p:xfrm>
        <a:graphic>
          <a:graphicData uri="http://schemas.openxmlformats.org/drawingml/2006/table">
            <a:tbl>
              <a:tblPr/>
              <a:tblGrid>
                <a:gridCol w="2040269"/>
                <a:gridCol w="1748802"/>
                <a:gridCol w="1748802"/>
                <a:gridCol w="1748802"/>
              </a:tblGrid>
              <a:tr h="337707">
                <a:tc gridSpan="4">
                  <a:txBody>
                    <a:bodyPr/>
                    <a:lstStyle/>
                    <a:p>
                      <a:pPr algn="ctr" fontAlgn="b"/>
                      <a:r>
                        <a:rPr lang="pt-BR" sz="1300" b="0" i="0" u="none" strike="noStrike">
                          <a:solidFill>
                            <a:srgbClr val="000000"/>
                          </a:solidFill>
                          <a:latin typeface="Calibri"/>
                        </a:rPr>
                        <a:t>Fator equivalente generico por tipo de terreno  - freeway</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81422">
                <a:tc>
                  <a:txBody>
                    <a:bodyPr/>
                    <a:lstStyle/>
                    <a:p>
                      <a:pPr algn="l" fontAlgn="b"/>
                      <a:r>
                        <a:rPr lang="pt-BR" sz="1100" b="0" i="0" u="none" strike="noStrike">
                          <a:solidFill>
                            <a:srgbClr val="000000"/>
                          </a:solidFill>
                          <a:latin typeface="Calibri"/>
                        </a:rPr>
                        <a:t>Fator p/ caminhoes</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pt-BR" sz="1100" b="0" i="0" u="none" strike="noStrike">
                          <a:solidFill>
                            <a:srgbClr val="000000"/>
                          </a:solidFill>
                          <a:latin typeface="Calibri"/>
                        </a:rPr>
                        <a:t>Tipo de tereno</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81422">
                <a:tc>
                  <a:txBody>
                    <a:bodyPr/>
                    <a:lstStyle/>
                    <a:p>
                      <a:pPr algn="l" fontAlgn="b"/>
                      <a:endParaRPr lang="pt-B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Plano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Ondulado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Montanhoso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422">
                <a:tc>
                  <a:txBody>
                    <a:bodyPr/>
                    <a:lstStyle/>
                    <a:p>
                      <a:pPr algn="l" fontAlgn="b"/>
                      <a:r>
                        <a:rPr lang="pt-BR" sz="1100" b="0" i="0" u="none" strike="noStrike">
                          <a:solidFill>
                            <a:srgbClr val="000000"/>
                          </a:solidFill>
                          <a:latin typeface="Calibri"/>
                        </a:rPr>
                        <a:t>HCM 65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81422">
                <a:tc>
                  <a:txBody>
                    <a:bodyPr/>
                    <a:lstStyle/>
                    <a:p>
                      <a:pPr algn="l" fontAlgn="b"/>
                      <a:r>
                        <a:rPr lang="pt-BR" sz="1100" b="0" i="0" u="none" strike="noStrike">
                          <a:solidFill>
                            <a:srgbClr val="000000"/>
                          </a:solidFill>
                          <a:latin typeface="Calibri"/>
                        </a:rPr>
                        <a:t>HCM 85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81422">
                <a:tc>
                  <a:txBody>
                    <a:bodyPr/>
                    <a:lstStyle/>
                    <a:p>
                      <a:pPr algn="l" fontAlgn="b"/>
                      <a:r>
                        <a:rPr lang="pt-BR" sz="1100" b="0" i="0" u="none" strike="noStrike">
                          <a:solidFill>
                            <a:srgbClr val="000000"/>
                          </a:solidFill>
                          <a:latin typeface="Calibri"/>
                        </a:rPr>
                        <a:t>HCM 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95494">
                <a:tc>
                  <a:txBody>
                    <a:bodyPr/>
                    <a:lstStyle/>
                    <a:p>
                      <a:pPr algn="l" fontAlgn="b"/>
                      <a:r>
                        <a:rPr lang="pt-BR" sz="1100" b="0" i="0" u="none" strike="noStrike">
                          <a:solidFill>
                            <a:srgbClr val="000000"/>
                          </a:solidFill>
                          <a:latin typeface="Calibri"/>
                        </a:rPr>
                        <a:t>HCM 2K</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81422">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81422">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a:noFill/>
                    </a:lnT>
                    <a:lnB>
                      <a:noFill/>
                    </a:lnB>
                  </a:tcPr>
                </a:tc>
              </a:tr>
              <a:tr h="337707">
                <a:tc gridSpan="4">
                  <a:txBody>
                    <a:bodyPr/>
                    <a:lstStyle/>
                    <a:p>
                      <a:pPr algn="ctr" fontAlgn="b"/>
                      <a:r>
                        <a:rPr lang="pt-BR" sz="1300" b="0" i="0" u="none" strike="noStrike">
                          <a:solidFill>
                            <a:srgbClr val="000000"/>
                          </a:solidFill>
                          <a:latin typeface="Calibri"/>
                        </a:rPr>
                        <a:t>Fator equivalente generico por tipo de terreno  - multi-lane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81422">
                <a:tc>
                  <a:txBody>
                    <a:bodyPr/>
                    <a:lstStyle/>
                    <a:p>
                      <a:pPr algn="l" fontAlgn="b"/>
                      <a:r>
                        <a:rPr lang="pt-BR" sz="1100" b="0" i="0" u="none" strike="noStrike">
                          <a:solidFill>
                            <a:srgbClr val="000000"/>
                          </a:solidFill>
                          <a:latin typeface="Calibri"/>
                        </a:rPr>
                        <a:t>Fator p/ caminhoes</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pt-BR" sz="1100" b="0" i="0" u="none" strike="noStrike">
                          <a:solidFill>
                            <a:srgbClr val="000000"/>
                          </a:solidFill>
                          <a:latin typeface="Calibri"/>
                        </a:rPr>
                        <a:t>Tipo de tereno</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81422">
                <a:tc>
                  <a:txBody>
                    <a:bodyPr/>
                    <a:lstStyle/>
                    <a:p>
                      <a:pPr algn="l" fontAlgn="b"/>
                      <a:endParaRPr lang="pt-B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Plano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Ondulado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Montanhoso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422">
                <a:tc>
                  <a:txBody>
                    <a:bodyPr/>
                    <a:lstStyle/>
                    <a:p>
                      <a:pPr algn="l" fontAlgn="b"/>
                      <a:r>
                        <a:rPr lang="pt-BR" sz="1100" b="0" i="0" u="none" strike="noStrike">
                          <a:solidFill>
                            <a:srgbClr val="000000"/>
                          </a:solidFill>
                          <a:latin typeface="Calibri"/>
                        </a:rPr>
                        <a:t>HCM 65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81422">
                <a:tc>
                  <a:txBody>
                    <a:bodyPr/>
                    <a:lstStyle/>
                    <a:p>
                      <a:pPr algn="l" fontAlgn="b"/>
                      <a:r>
                        <a:rPr lang="pt-BR" sz="1100" b="0" i="0" u="none" strike="noStrike">
                          <a:solidFill>
                            <a:srgbClr val="000000"/>
                          </a:solidFill>
                          <a:latin typeface="Calibri"/>
                        </a:rPr>
                        <a:t>HCM 85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81422">
                <a:tc>
                  <a:txBody>
                    <a:bodyPr/>
                    <a:lstStyle/>
                    <a:p>
                      <a:pPr algn="l" fontAlgn="b"/>
                      <a:r>
                        <a:rPr lang="pt-BR" sz="1100" b="0" i="0" u="none" strike="noStrike">
                          <a:solidFill>
                            <a:srgbClr val="000000"/>
                          </a:solidFill>
                          <a:latin typeface="Calibri"/>
                        </a:rPr>
                        <a:t>HCM 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95494">
                <a:tc>
                  <a:txBody>
                    <a:bodyPr/>
                    <a:lstStyle/>
                    <a:p>
                      <a:pPr algn="l" fontAlgn="b"/>
                      <a:r>
                        <a:rPr lang="pt-BR" sz="1100" b="0" i="0" u="none" strike="noStrike">
                          <a:solidFill>
                            <a:srgbClr val="000000"/>
                          </a:solidFill>
                          <a:latin typeface="Calibri"/>
                        </a:rPr>
                        <a:t>HCM 2K</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ítulo 1"/>
          <p:cNvSpPr>
            <a:spLocks noGrp="1"/>
          </p:cNvSpPr>
          <p:nvPr>
            <p:ph type="title"/>
          </p:nvPr>
        </p:nvSpPr>
        <p:spPr>
          <a:xfrm>
            <a:off x="457200" y="428625"/>
            <a:ext cx="8229600" cy="1069975"/>
          </a:xfrm>
        </p:spPr>
        <p:txBody>
          <a:bodyPr/>
          <a:lstStyle/>
          <a:p>
            <a:r>
              <a:rPr lang="pt-BR" smtClean="0"/>
              <a:t>E em aclives?</a:t>
            </a:r>
            <a:br>
              <a:rPr lang="pt-BR" smtClean="0"/>
            </a:br>
            <a:r>
              <a:rPr lang="pt-BR" smtClean="0"/>
              <a:t>... HCM1965, HCM1985, HCM1997, HCM2000</a:t>
            </a:r>
          </a:p>
        </p:txBody>
      </p:sp>
      <p:sp>
        <p:nvSpPr>
          <p:cNvPr id="44034"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ACDF7F72-EB2D-4647-9D28-68B179E48D25}" type="datetime1">
              <a:rPr lang="pt-BR" smtClean="0"/>
              <a:pPr/>
              <a:t>12/04/2010</a:t>
            </a:fld>
            <a:endParaRPr lang="pt-BR" smtClean="0"/>
          </a:p>
        </p:txBody>
      </p:sp>
      <p:sp>
        <p:nvSpPr>
          <p:cNvPr id="44035"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44036"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3092576-1A58-4B64-A982-E3CA157B0A07}" type="slidenum">
              <a:rPr lang="pt-BR" smtClean="0"/>
              <a:pPr/>
              <a:t>22</a:t>
            </a:fld>
            <a:endParaRPr lang="pt-BR" smtClean="0"/>
          </a:p>
        </p:txBody>
      </p:sp>
      <p:graphicFrame>
        <p:nvGraphicFramePr>
          <p:cNvPr id="7" name="Tabela 6"/>
          <p:cNvGraphicFramePr>
            <a:graphicFrameLocks noGrp="1"/>
          </p:cNvGraphicFramePr>
          <p:nvPr/>
        </p:nvGraphicFramePr>
        <p:xfrm>
          <a:off x="357188" y="1643063"/>
          <a:ext cx="8429625" cy="4643437"/>
        </p:xfrm>
        <a:graphic>
          <a:graphicData uri="http://schemas.openxmlformats.org/drawingml/2006/table">
            <a:tbl>
              <a:tblPr/>
              <a:tblGrid>
                <a:gridCol w="2133948"/>
                <a:gridCol w="1049289"/>
                <a:gridCol w="1049289"/>
                <a:gridCol w="1049289"/>
                <a:gridCol w="1049289"/>
                <a:gridCol w="1049289"/>
                <a:gridCol w="1049289"/>
              </a:tblGrid>
              <a:tr h="305323">
                <a:tc gridSpan="7">
                  <a:txBody>
                    <a:bodyPr/>
                    <a:lstStyle/>
                    <a:p>
                      <a:pPr algn="ctr" fontAlgn="b"/>
                      <a:r>
                        <a:rPr lang="pt-BR" sz="1200" b="0" i="0" u="none" strike="noStrike">
                          <a:solidFill>
                            <a:srgbClr val="000000"/>
                          </a:solidFill>
                          <a:latin typeface="Calibri"/>
                        </a:rPr>
                        <a:t>Fator equivalente específico para Caminhões Tipicos</a:t>
                      </a:r>
                    </a:p>
                  </a:txBody>
                  <a:tcPr marL="8498" marR="8498" marT="849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54437">
                <a:tc>
                  <a:txBody>
                    <a:bodyPr/>
                    <a:lstStyle/>
                    <a:p>
                      <a:pPr algn="l" fontAlgn="b"/>
                      <a:r>
                        <a:rPr lang="pt-BR" sz="1000" b="0" i="0" u="none" strike="noStrike">
                          <a:solidFill>
                            <a:srgbClr val="000000"/>
                          </a:solidFill>
                          <a:latin typeface="Calibri"/>
                        </a:rPr>
                        <a:t>&gt; 1.6km</a:t>
                      </a:r>
                    </a:p>
                  </a:txBody>
                  <a:tcPr marL="8498" marR="8498" marT="849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pt-BR" sz="1000" b="0" i="0" u="none" strike="noStrike">
                          <a:solidFill>
                            <a:srgbClr val="000000"/>
                          </a:solidFill>
                          <a:latin typeface="Calibri"/>
                        </a:rPr>
                        <a:t>4 faixas</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fontAlgn="b"/>
                      <a:r>
                        <a:rPr lang="pt-BR" sz="1000" b="0" i="0" u="none" strike="noStrike">
                          <a:solidFill>
                            <a:srgbClr val="000000"/>
                          </a:solidFill>
                          <a:latin typeface="Calibri"/>
                        </a:rPr>
                        <a:t>6 faixas</a:t>
                      </a:r>
                    </a:p>
                  </a:txBody>
                  <a:tcPr marL="8498" marR="8498" marT="849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54437">
                <a:tc>
                  <a:txBody>
                    <a:bodyPr/>
                    <a:lstStyle/>
                    <a:p>
                      <a:pPr algn="l" fontAlgn="b"/>
                      <a:r>
                        <a:rPr lang="pt-BR" sz="1000" b="0" i="0" u="none" strike="noStrike">
                          <a:solidFill>
                            <a:srgbClr val="000000"/>
                          </a:solidFill>
                          <a:latin typeface="Calibri"/>
                        </a:rPr>
                        <a:t>Porcentagem caminhões</a:t>
                      </a:r>
                    </a:p>
                  </a:txBody>
                  <a:tcPr marL="8498" marR="8498" marT="84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2%</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10%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20%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2%</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10%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20%</a:t>
                      </a:r>
                    </a:p>
                  </a:txBody>
                  <a:tcPr marL="8498" marR="8498" marT="84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37">
                <a:tc>
                  <a:txBody>
                    <a:bodyPr/>
                    <a:lstStyle/>
                    <a:p>
                      <a:pPr algn="l" fontAlgn="b"/>
                      <a:r>
                        <a:rPr lang="pt-BR" sz="1000" b="0" i="0" u="none" strike="noStrike">
                          <a:solidFill>
                            <a:srgbClr val="000000"/>
                          </a:solidFill>
                          <a:latin typeface="Calibri"/>
                        </a:rPr>
                        <a:t>Aclive = ou &gt; 6%</a:t>
                      </a:r>
                    </a:p>
                  </a:txBody>
                  <a:tcPr marL="8498" marR="8498" marT="84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54437">
                <a:tc>
                  <a:txBody>
                    <a:bodyPr/>
                    <a:lstStyle/>
                    <a:p>
                      <a:pPr algn="l" fontAlgn="b"/>
                      <a:r>
                        <a:rPr lang="pt-BR" sz="1000" b="0" i="0" u="none" strike="noStrike">
                          <a:solidFill>
                            <a:srgbClr val="000000"/>
                          </a:solidFill>
                          <a:latin typeface="Calibri"/>
                        </a:rPr>
                        <a:t>HCM 65 (100lb/hp)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r>
                        <a:rPr lang="pt-BR" sz="1000" b="0" i="0" u="none" strike="noStrike">
                          <a:solidFill>
                            <a:srgbClr val="000000"/>
                          </a:solidFill>
                          <a:latin typeface="Calibri"/>
                        </a:rPr>
                        <a:t>HCM 65 (200lb/hp)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13,0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12,0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11,0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r>
              <a:tr h="254437">
                <a:tc>
                  <a:txBody>
                    <a:bodyPr/>
                    <a:lstStyle/>
                    <a:p>
                      <a:pPr algn="l" fontAlgn="b"/>
                      <a:r>
                        <a:rPr lang="pt-BR" sz="1000" b="0" i="0" u="none" strike="noStrike">
                          <a:solidFill>
                            <a:srgbClr val="000000"/>
                          </a:solidFill>
                          <a:latin typeface="Calibri"/>
                        </a:rPr>
                        <a:t>HCM 65 (300lb/hp)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endParaRPr lang="pt-BR" sz="1000" b="0" i="0" u="none" strike="noStrike">
                        <a:solidFill>
                          <a:srgbClr val="000000"/>
                        </a:solidFill>
                        <a:latin typeface="Calibri"/>
                      </a:endParaRP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r>
                        <a:rPr lang="pt-BR" sz="1000" b="0" i="0" u="none" strike="noStrike">
                          <a:solidFill>
                            <a:srgbClr val="000000"/>
                          </a:solidFill>
                          <a:latin typeface="Calibri"/>
                        </a:rPr>
                        <a:t>HCM 85 (100lb/hp)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9,0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6,0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5,0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9,0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5,0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5,0</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r>
                        <a:rPr lang="pt-BR" sz="1000" b="0" i="0" u="none" strike="noStrike">
                          <a:solidFill>
                            <a:srgbClr val="000000"/>
                          </a:solidFill>
                          <a:latin typeface="Calibri"/>
                        </a:rPr>
                        <a:t>HCM 85 (167lb/hp)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15,0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8,5</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7,5</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r>
                        <a:rPr lang="pt-BR" sz="1000" b="0" i="0" u="none" strike="noStrike">
                          <a:solidFill>
                            <a:srgbClr val="000000"/>
                          </a:solidFill>
                          <a:latin typeface="Calibri"/>
                        </a:rPr>
                        <a:t>HCM 85 (200lb/hp)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17,0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9,0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9,0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13,0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8,0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pt-BR" sz="1000" b="0" i="0" u="none" strike="noStrike">
                          <a:solidFill>
                            <a:srgbClr val="000000"/>
                          </a:solidFill>
                          <a:latin typeface="Calibri"/>
                        </a:rPr>
                        <a:t>8,0</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r>
              <a:tr h="254437">
                <a:tc>
                  <a:txBody>
                    <a:bodyPr/>
                    <a:lstStyle/>
                    <a:p>
                      <a:pPr algn="l" fontAlgn="b"/>
                      <a:r>
                        <a:rPr lang="pt-BR" sz="1000" b="0" i="0" u="none" strike="noStrike">
                          <a:solidFill>
                            <a:srgbClr val="000000"/>
                          </a:solidFill>
                          <a:latin typeface="Calibri"/>
                        </a:rPr>
                        <a:t>HCM 85 (300lb/hp)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28,0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18,0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18,0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20,0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14,0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14,0</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endParaRPr lang="pt-BR" sz="1000" b="0" i="0" u="none" strike="noStrike">
                        <a:solidFill>
                          <a:srgbClr val="000000"/>
                        </a:solidFill>
                        <a:latin typeface="Calibri"/>
                      </a:endParaRP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r>
                        <a:rPr lang="pt-BR" sz="1000" b="0" i="0" u="none" strike="noStrike">
                          <a:solidFill>
                            <a:srgbClr val="000000"/>
                          </a:solidFill>
                          <a:latin typeface="Calibri"/>
                        </a:rPr>
                        <a:t>HCM 97 (167lb/hp)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15,0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8,5</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7,5</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endParaRPr lang="pt-BR" sz="1000" b="0" i="0" u="none" strike="noStrike">
                        <a:solidFill>
                          <a:srgbClr val="000000"/>
                        </a:solidFill>
                        <a:latin typeface="Calibri"/>
                      </a:endParaRP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r>
                        <a:rPr lang="pt-BR" sz="1000" b="0" i="0" u="none" strike="noStrike">
                          <a:solidFill>
                            <a:srgbClr val="000000"/>
                          </a:solidFill>
                          <a:latin typeface="Calibri"/>
                        </a:rPr>
                        <a:t>HCM 2K (167lb/hp)</a:t>
                      </a: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7,0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4,5</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4,0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7,0</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4,5</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4,0</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54437">
                <a:tc>
                  <a:txBody>
                    <a:bodyPr/>
                    <a:lstStyle/>
                    <a:p>
                      <a:pPr algn="l" fontAlgn="b"/>
                      <a:endParaRPr lang="pt-BR" sz="1000" b="0" i="0" u="none" strike="noStrike">
                        <a:solidFill>
                          <a:srgbClr val="000000"/>
                        </a:solidFill>
                        <a:latin typeface="Calibri"/>
                      </a:endParaRP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pt-BR" sz="1000" b="0" i="0" u="none" strike="noStrike">
                        <a:solidFill>
                          <a:srgbClr val="000000"/>
                        </a:solidFill>
                        <a:latin typeface="Calibri"/>
                      </a:endParaRP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a:noFill/>
                    </a:lnB>
                  </a:tcPr>
                </a:tc>
              </a:tr>
              <a:tr h="267158">
                <a:tc>
                  <a:txBody>
                    <a:bodyPr/>
                    <a:lstStyle/>
                    <a:p>
                      <a:pPr algn="l" fontAlgn="b"/>
                      <a:endParaRPr lang="pt-BR" sz="1000" b="0" i="0" u="none" strike="noStrike">
                        <a:solidFill>
                          <a:srgbClr val="000000"/>
                        </a:solidFill>
                        <a:latin typeface="Calibri"/>
                      </a:endParaRPr>
                    </a:p>
                  </a:txBody>
                  <a:tcPr marL="8498" marR="8498"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000" b="0" i="0" u="none" strike="noStrike">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000" b="0" i="0" u="none" strike="noStrike" dirty="0">
                          <a:solidFill>
                            <a:srgbClr val="000000"/>
                          </a:solidFill>
                          <a:latin typeface="Calibri"/>
                        </a:rPr>
                        <a:t> </a:t>
                      </a:r>
                    </a:p>
                  </a:txBody>
                  <a:tcPr marL="8498" marR="8498" marT="8498"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5"/>
          <p:cNvSpPr>
            <a:spLocks noGrp="1"/>
          </p:cNvSpPr>
          <p:nvPr>
            <p:ph type="title"/>
          </p:nvPr>
        </p:nvSpPr>
        <p:spPr>
          <a:xfrm>
            <a:off x="457200" y="428625"/>
            <a:ext cx="8229600" cy="1069975"/>
          </a:xfrm>
        </p:spPr>
        <p:txBody>
          <a:bodyPr/>
          <a:lstStyle/>
          <a:p>
            <a:r>
              <a:rPr lang="pt-BR" smtClean="0"/>
              <a:t>E em declives específicos (casos não gerais)?</a:t>
            </a:r>
            <a:br>
              <a:rPr lang="pt-BR" smtClean="0"/>
            </a:br>
            <a:r>
              <a:rPr lang="pt-BR" smtClean="0"/>
              <a:t>HCM2000</a:t>
            </a:r>
          </a:p>
        </p:txBody>
      </p:sp>
      <p:sp>
        <p:nvSpPr>
          <p:cNvPr id="45058" name="Espaço Reservado para Data 1"/>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0E0597E-0AA8-428E-94B0-6356C51700F6}" type="datetime1">
              <a:rPr lang="pt-BR" smtClean="0"/>
              <a:pPr/>
              <a:t>12/04/2010</a:t>
            </a:fld>
            <a:endParaRPr lang="pt-BR" smtClean="0"/>
          </a:p>
        </p:txBody>
      </p:sp>
      <p:sp>
        <p:nvSpPr>
          <p:cNvPr id="45059" name="Espaço Reservado para Rodapé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45060" name="Espaço Reservado para Número de Slide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89DC91D-A04F-4A74-A8AE-415F722B46E2}" type="slidenum">
              <a:rPr lang="pt-BR" smtClean="0"/>
              <a:pPr/>
              <a:t>23</a:t>
            </a:fld>
            <a:endParaRPr lang="pt-BR" smtClean="0"/>
          </a:p>
        </p:txBody>
      </p:sp>
      <p:pic>
        <p:nvPicPr>
          <p:cNvPr id="45061" name="Picture 2"/>
          <p:cNvPicPr>
            <a:picLocks noChangeAspect="1" noChangeArrowheads="1"/>
          </p:cNvPicPr>
          <p:nvPr/>
        </p:nvPicPr>
        <p:blipFill>
          <a:blip r:embed="rId2" cstate="print"/>
          <a:srcRect/>
          <a:stretch>
            <a:fillRect/>
          </a:stretch>
        </p:blipFill>
        <p:spPr bwMode="auto">
          <a:xfrm>
            <a:off x="785813" y="2428875"/>
            <a:ext cx="7467600"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4"/>
          <p:cNvSpPr>
            <a:spLocks noGrp="1"/>
          </p:cNvSpPr>
          <p:nvPr>
            <p:ph type="title"/>
          </p:nvPr>
        </p:nvSpPr>
        <p:spPr>
          <a:xfrm>
            <a:off x="428625" y="504825"/>
            <a:ext cx="8229600" cy="1066800"/>
          </a:xfrm>
        </p:spPr>
        <p:txBody>
          <a:bodyPr/>
          <a:lstStyle/>
          <a:p>
            <a:r>
              <a:rPr lang="pt-BR" smtClean="0"/>
              <a:t>Análise dos conceitos clássicos e das formas de medidas</a:t>
            </a:r>
          </a:p>
        </p:txBody>
      </p:sp>
      <p:sp>
        <p:nvSpPr>
          <p:cNvPr id="46082" name="Espaço Reservado para Conteúdo 5"/>
          <p:cNvSpPr>
            <a:spLocks noGrp="1"/>
          </p:cNvSpPr>
          <p:nvPr>
            <p:ph idx="1"/>
          </p:nvPr>
        </p:nvSpPr>
        <p:spPr>
          <a:xfrm>
            <a:off x="428625" y="1643063"/>
            <a:ext cx="8429625" cy="4714875"/>
          </a:xfrm>
        </p:spPr>
        <p:txBody>
          <a:bodyPr/>
          <a:lstStyle/>
          <a:p>
            <a:r>
              <a:rPr lang="pt-BR" smtClean="0">
                <a:latin typeface="Arial" charset="0"/>
                <a:cs typeface="Arial" charset="0"/>
              </a:rPr>
              <a:t>O que existe me termos de fator de equivalência na literatura....(modelos).</a:t>
            </a:r>
          </a:p>
          <a:p>
            <a:endParaRPr lang="pt-BR" smtClean="0">
              <a:latin typeface="Arial" charset="0"/>
              <a:cs typeface="Arial" charset="0"/>
            </a:endParaRPr>
          </a:p>
          <a:p>
            <a:pPr lvl="1"/>
            <a:r>
              <a:rPr lang="pt-BR" smtClean="0">
                <a:latin typeface="Arial" charset="0"/>
                <a:cs typeface="Arial" charset="0"/>
              </a:rPr>
              <a:t>Métodos baseados em modelos analíticos (modelos macroscópicos)</a:t>
            </a:r>
          </a:p>
          <a:p>
            <a:pPr lvl="2"/>
            <a:r>
              <a:rPr lang="pt-BR" smtClean="0">
                <a:latin typeface="Arial" charset="0"/>
                <a:cs typeface="Arial" charset="0"/>
              </a:rPr>
              <a:t>Método de Huber</a:t>
            </a:r>
          </a:p>
          <a:p>
            <a:pPr lvl="2"/>
            <a:endParaRPr lang="pt-BR" smtClean="0">
              <a:latin typeface="Arial" charset="0"/>
              <a:cs typeface="Arial" charset="0"/>
            </a:endParaRPr>
          </a:p>
          <a:p>
            <a:pPr lvl="1"/>
            <a:r>
              <a:rPr lang="pt-BR" smtClean="0">
                <a:latin typeface="Arial" charset="0"/>
                <a:cs typeface="Arial" charset="0"/>
              </a:rPr>
              <a:t>Diferentes critérios para o calculo do PCE, utilizando o método de Huber</a:t>
            </a:r>
          </a:p>
          <a:p>
            <a:pPr lvl="2"/>
            <a:r>
              <a:rPr lang="pt-BR" smtClean="0">
                <a:latin typeface="Arial" charset="0"/>
                <a:cs typeface="Arial" charset="0"/>
              </a:rPr>
              <a:t>PCE baseado na relação Q/C</a:t>
            </a:r>
          </a:p>
          <a:p>
            <a:pPr lvl="2"/>
            <a:r>
              <a:rPr lang="pt-BR" smtClean="0">
                <a:latin typeface="Arial" charset="0"/>
                <a:cs typeface="Arial" charset="0"/>
              </a:rPr>
              <a:t>PCE baseado na velocidade</a:t>
            </a:r>
          </a:p>
          <a:p>
            <a:pPr lvl="2"/>
            <a:r>
              <a:rPr lang="pt-BR" smtClean="0">
                <a:latin typeface="Arial" charset="0"/>
                <a:cs typeface="Arial" charset="0"/>
              </a:rPr>
              <a:t>PCE baseado na densidade</a:t>
            </a:r>
          </a:p>
          <a:p>
            <a:pPr lvl="2"/>
            <a:r>
              <a:rPr lang="pt-BR" smtClean="0">
                <a:latin typeface="Arial" charset="0"/>
                <a:cs typeface="Arial" charset="0"/>
              </a:rPr>
              <a:t>PCE  para mais de um tipo de veiculo</a:t>
            </a:r>
          </a:p>
          <a:p>
            <a:pPr lvl="2"/>
            <a:endParaRPr lang="pt-BR" smtClean="0">
              <a:latin typeface="Arial" charset="0"/>
              <a:cs typeface="Arial" charset="0"/>
            </a:endParaRPr>
          </a:p>
          <a:p>
            <a:pPr lvl="1"/>
            <a:r>
              <a:rPr lang="pt-BR" smtClean="0">
                <a:latin typeface="Arial" charset="0"/>
                <a:cs typeface="Arial" charset="0"/>
              </a:rPr>
              <a:t>Métodos diretos, baseados na medida de nível de serviço</a:t>
            </a:r>
          </a:p>
          <a:p>
            <a:pPr lvl="2"/>
            <a:r>
              <a:rPr lang="pt-BR" smtClean="0">
                <a:latin typeface="Arial" charset="0"/>
                <a:cs typeface="Arial" charset="0"/>
              </a:rPr>
              <a:t>PCE baseado no intervalo</a:t>
            </a:r>
          </a:p>
          <a:p>
            <a:pPr lvl="2"/>
            <a:r>
              <a:rPr lang="pt-BR" smtClean="0">
                <a:latin typeface="Arial" charset="0"/>
                <a:cs typeface="Arial" charset="0"/>
              </a:rPr>
              <a:t>PCE baseado no atraso relativo</a:t>
            </a:r>
          </a:p>
        </p:txBody>
      </p:sp>
      <p:sp>
        <p:nvSpPr>
          <p:cNvPr id="46083" name="Espaço Reservado para Data 1"/>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56EF1CE9-78DD-4396-8DDF-9F508BD7E41F}" type="datetime1">
              <a:rPr lang="pt-BR" smtClean="0"/>
              <a:pPr/>
              <a:t>12/04/2010</a:t>
            </a:fld>
            <a:endParaRPr lang="pt-BR" smtClean="0"/>
          </a:p>
        </p:txBody>
      </p:sp>
      <p:sp>
        <p:nvSpPr>
          <p:cNvPr id="46084" name="Espaço Reservado para Rodapé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46085" name="Espaço Reservado para Número de Slide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DD58A07-1682-4D0F-A901-1F65EABC2416}" type="slidenum">
              <a:rPr lang="pt-BR" smtClean="0"/>
              <a:pPr/>
              <a:t>24</a:t>
            </a:fld>
            <a:endParaRPr lang="pt-B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ítulo 1"/>
          <p:cNvSpPr>
            <a:spLocks noGrp="1"/>
          </p:cNvSpPr>
          <p:nvPr>
            <p:ph type="title"/>
          </p:nvPr>
        </p:nvSpPr>
        <p:spPr>
          <a:xfrm>
            <a:off x="428625" y="504825"/>
            <a:ext cx="8229600" cy="1066800"/>
          </a:xfrm>
        </p:spPr>
        <p:txBody>
          <a:bodyPr/>
          <a:lstStyle/>
          <a:p>
            <a:pPr eaLnBrk="1" hangingPunct="1"/>
            <a:r>
              <a:rPr lang="pt-BR" smtClean="0"/>
              <a:t>Método de Huber</a:t>
            </a:r>
          </a:p>
        </p:txBody>
      </p:sp>
      <p:sp>
        <p:nvSpPr>
          <p:cNvPr id="48130"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O conceito básico de derivação do PCE foi proposto por Huber [2] e baseia-se em encontrar um fluxo q</a:t>
            </a:r>
            <a:r>
              <a:rPr lang="pt-BR" baseline="-25000" smtClean="0">
                <a:latin typeface="Arial" charset="0"/>
                <a:cs typeface="Arial" charset="0"/>
              </a:rPr>
              <a:t>B</a:t>
            </a:r>
            <a:r>
              <a:rPr lang="pt-BR" smtClean="0">
                <a:latin typeface="Arial" charset="0"/>
                <a:cs typeface="Arial" charset="0"/>
              </a:rPr>
              <a:t> base (contendo apenas carros) e um fluxo q</a:t>
            </a:r>
            <a:r>
              <a:rPr lang="pt-BR" baseline="-25000" smtClean="0">
                <a:latin typeface="Arial" charset="0"/>
                <a:cs typeface="Arial" charset="0"/>
              </a:rPr>
              <a:t>M</a:t>
            </a:r>
            <a:r>
              <a:rPr lang="pt-BR" smtClean="0">
                <a:latin typeface="Arial" charset="0"/>
                <a:cs typeface="Arial" charset="0"/>
              </a:rPr>
              <a:t> misto contendo p caminhões e (1 - p) automóveis que apresentam o mesmo nível de uma medida de impedância. </a:t>
            </a:r>
          </a:p>
          <a:p>
            <a:r>
              <a:rPr lang="pt-BR" smtClean="0">
                <a:latin typeface="Arial" charset="0"/>
                <a:cs typeface="Arial" charset="0"/>
              </a:rPr>
              <a:t>Podem ser usadas diferentes medidas de impedância, dependendo da finalidade da derivação da PCE. Para ilustrar a abordagem, Huber calculou PCEs usando três diferentes medidas de impedância: as velocidades dos fluxos mistos e de base, a densidade dos dois fluxos, e a velocidade de veículos de passageiros, tanto para os fluxos misto e base [2]</a:t>
            </a:r>
          </a:p>
          <a:p>
            <a:endParaRPr lang="pt-BR" smtClean="0">
              <a:latin typeface="Arial" charset="0"/>
              <a:cs typeface="Arial" charset="0"/>
            </a:endParaRPr>
          </a:p>
        </p:txBody>
      </p:sp>
      <p:sp>
        <p:nvSpPr>
          <p:cNvPr id="48131"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09A60212-C2BD-4830-AD0F-10103BBDA791}" type="datetime1">
              <a:rPr lang="pt-BR" sz="800">
                <a:solidFill>
                  <a:schemeClr val="accent2"/>
                </a:solidFill>
              </a:rPr>
              <a:pPr/>
              <a:t>12/04/2010</a:t>
            </a:fld>
            <a:endParaRPr lang="pt-BR" sz="800">
              <a:solidFill>
                <a:schemeClr val="accent2"/>
              </a:solidFill>
            </a:endParaRPr>
          </a:p>
        </p:txBody>
      </p:sp>
      <p:sp>
        <p:nvSpPr>
          <p:cNvPr id="48132"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48133"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3BA43D79-CFDA-49F3-90D1-DC14ECAE272F}" type="slidenum">
              <a:rPr lang="pt-BR">
                <a:solidFill>
                  <a:srgbClr val="FFFFFF"/>
                </a:solidFill>
              </a:rPr>
              <a:pPr algn="r"/>
              <a:t>25</a:t>
            </a:fld>
            <a:endParaRPr lang="pt-BR">
              <a:solidFill>
                <a:srgbClr val="FFFFFF"/>
              </a:solidFill>
            </a:endParaRPr>
          </a:p>
        </p:txBody>
      </p:sp>
      <p:pic>
        <p:nvPicPr>
          <p:cNvPr id="48134" name="Picture 2"/>
          <p:cNvPicPr>
            <a:picLocks noChangeAspect="1" noChangeArrowheads="1"/>
          </p:cNvPicPr>
          <p:nvPr/>
        </p:nvPicPr>
        <p:blipFill>
          <a:blip r:embed="rId3" cstate="print"/>
          <a:srcRect/>
          <a:stretch>
            <a:fillRect/>
          </a:stretch>
        </p:blipFill>
        <p:spPr bwMode="auto">
          <a:xfrm>
            <a:off x="500063" y="4352925"/>
            <a:ext cx="4214812" cy="2076450"/>
          </a:xfrm>
          <a:prstGeom prst="rect">
            <a:avLst/>
          </a:prstGeom>
          <a:noFill/>
          <a:ln w="9525">
            <a:noFill/>
            <a:miter lim="800000"/>
            <a:headEnd/>
            <a:tailEnd/>
          </a:ln>
        </p:spPr>
      </p:pic>
      <p:graphicFrame>
        <p:nvGraphicFramePr>
          <p:cNvPr id="9" name="Gráfico 8"/>
          <p:cNvGraphicFramePr/>
          <p:nvPr/>
        </p:nvGraphicFramePr>
        <p:xfrm>
          <a:off x="4643438" y="4500570"/>
          <a:ext cx="4071966" cy="2000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a:xfrm>
            <a:off x="428625" y="504825"/>
            <a:ext cx="8229600" cy="1066800"/>
          </a:xfrm>
        </p:spPr>
        <p:txBody>
          <a:bodyPr/>
          <a:lstStyle/>
          <a:p>
            <a:r>
              <a:rPr lang="pt-BR" smtClean="0"/>
              <a:t>Método de Huber</a:t>
            </a:r>
          </a:p>
        </p:txBody>
      </p:sp>
      <p:sp>
        <p:nvSpPr>
          <p:cNvPr id="50178" name="Espaço Reservado para Conteúdo 8"/>
          <p:cNvSpPr>
            <a:spLocks noGrp="1"/>
          </p:cNvSpPr>
          <p:nvPr>
            <p:ph idx="1"/>
          </p:nvPr>
        </p:nvSpPr>
        <p:spPr>
          <a:xfrm>
            <a:off x="428625" y="1643063"/>
            <a:ext cx="8429625" cy="4714875"/>
          </a:xfrm>
        </p:spPr>
        <p:txBody>
          <a:bodyPr/>
          <a:lstStyle/>
          <a:p>
            <a:r>
              <a:rPr lang="pt-BR" smtClean="0">
                <a:latin typeface="Arial" charset="0"/>
                <a:cs typeface="Arial" charset="0"/>
              </a:rPr>
              <a:t>Método de calculo</a:t>
            </a:r>
          </a:p>
          <a:p>
            <a:pPr lvl="1"/>
            <a:r>
              <a:rPr lang="pt-BR" smtClean="0">
                <a:latin typeface="Arial" charset="0"/>
                <a:cs typeface="Arial" charset="0"/>
              </a:rPr>
              <a:t>1. Estabelecer a relação entre a medida de impedância e fluxo de taxa para o fluxo de base, contendo automóveis apenas e condições ideais </a:t>
            </a:r>
          </a:p>
          <a:p>
            <a:pPr lvl="1"/>
            <a:r>
              <a:rPr lang="pt-BR" smtClean="0">
                <a:latin typeface="Arial" charset="0"/>
                <a:cs typeface="Arial" charset="0"/>
              </a:rPr>
              <a:t>2. Estabelecer a relação entre a medida de impedância e o fluxo para o fluxo misto, contendo (1 − p) de automóveis e p caminhões </a:t>
            </a:r>
          </a:p>
          <a:p>
            <a:pPr lvl="1"/>
            <a:r>
              <a:rPr lang="pt-BR" smtClean="0">
                <a:latin typeface="Arial" charset="0"/>
                <a:cs typeface="Arial" charset="0"/>
              </a:rPr>
              <a:t>3. Localizar os equivalentes do fluxo qM e qB para o mesmo nível de impedância</a:t>
            </a:r>
          </a:p>
          <a:p>
            <a:pPr lvl="1"/>
            <a:r>
              <a:rPr lang="pt-BR" smtClean="0">
                <a:latin typeface="Arial" charset="0"/>
                <a:cs typeface="Arial" charset="0"/>
              </a:rPr>
              <a:t>4. Calcular o fator-equivalência usando a equação [2].</a:t>
            </a:r>
          </a:p>
        </p:txBody>
      </p:sp>
      <p:sp>
        <p:nvSpPr>
          <p:cNvPr id="50179"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F29C431E-7BFD-4A13-86FC-95FCD02EF549}" type="datetime1">
              <a:rPr lang="pt-BR" sz="800">
                <a:solidFill>
                  <a:schemeClr val="accent2"/>
                </a:solidFill>
              </a:rPr>
              <a:pPr/>
              <a:t>12/04/2010</a:t>
            </a:fld>
            <a:endParaRPr lang="pt-BR" sz="800">
              <a:solidFill>
                <a:schemeClr val="accent2"/>
              </a:solidFill>
            </a:endParaRPr>
          </a:p>
        </p:txBody>
      </p:sp>
      <p:sp>
        <p:nvSpPr>
          <p:cNvPr id="50180"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0181"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F182143A-4238-4736-88E6-7001EB2695B3}" type="slidenum">
              <a:rPr lang="pt-BR">
                <a:solidFill>
                  <a:srgbClr val="FFFFFF"/>
                </a:solidFill>
              </a:rPr>
              <a:pPr algn="r"/>
              <a:t>26</a:t>
            </a:fld>
            <a:endParaRPr lang="pt-BR">
              <a:solidFill>
                <a:srgbClr val="FFFFFF"/>
              </a:solidFill>
            </a:endParaRPr>
          </a:p>
        </p:txBody>
      </p:sp>
      <p:pic>
        <p:nvPicPr>
          <p:cNvPr id="50182" name="Picture 3"/>
          <p:cNvPicPr>
            <a:picLocks noChangeAspect="1" noChangeArrowheads="1"/>
          </p:cNvPicPr>
          <p:nvPr/>
        </p:nvPicPr>
        <p:blipFill>
          <a:blip r:embed="rId2" cstate="print"/>
          <a:srcRect/>
          <a:stretch>
            <a:fillRect/>
          </a:stretch>
        </p:blipFill>
        <p:spPr bwMode="auto">
          <a:xfrm>
            <a:off x="3714750" y="3857625"/>
            <a:ext cx="1571625" cy="571500"/>
          </a:xfrm>
          <a:prstGeom prst="rect">
            <a:avLst/>
          </a:prstGeom>
          <a:noFill/>
          <a:ln w="9525">
            <a:noFill/>
            <a:miter lim="800000"/>
            <a:headEnd/>
            <a:tailEnd/>
          </a:ln>
        </p:spPr>
      </p:pic>
      <p:pic>
        <p:nvPicPr>
          <p:cNvPr id="50183" name="Picture 2"/>
          <p:cNvPicPr>
            <a:picLocks noChangeAspect="1" noChangeArrowheads="1"/>
          </p:cNvPicPr>
          <p:nvPr/>
        </p:nvPicPr>
        <p:blipFill>
          <a:blip r:embed="rId3" cstate="print"/>
          <a:srcRect/>
          <a:stretch>
            <a:fillRect/>
          </a:stretch>
        </p:blipFill>
        <p:spPr bwMode="auto">
          <a:xfrm>
            <a:off x="2214563" y="4652963"/>
            <a:ext cx="4572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p:cNvSpPr>
          <p:nvPr>
            <p:ph type="title"/>
          </p:nvPr>
        </p:nvSpPr>
        <p:spPr>
          <a:xfrm>
            <a:off x="428625" y="504825"/>
            <a:ext cx="8229600" cy="1066800"/>
          </a:xfrm>
        </p:spPr>
        <p:txBody>
          <a:bodyPr/>
          <a:lstStyle/>
          <a:p>
            <a:pPr eaLnBrk="1" hangingPunct="1"/>
            <a:r>
              <a:rPr lang="pt-BR" smtClean="0"/>
              <a:t>Método de Huber – outras abordagens</a:t>
            </a:r>
          </a:p>
        </p:txBody>
      </p:sp>
      <p:sp>
        <p:nvSpPr>
          <p:cNvPr id="51202"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Há duas abordagens básicas para a derivação de PCEs: aquela originalmente proposto por Huber para o caso em que o fluxo de tráfego contém automóveis e apenas um tipo de caminhão [12], e outro, proposto pela primeira vez por Sumner et al. [10] e posteriormente utilizados por Elefteriadou et al., Elefteriadou e Webster [2,9], para o caso em que o fluxo contém mais de uma classe de veículo pesado além de automóveis.[11]</a:t>
            </a:r>
          </a:p>
          <a:p>
            <a:endParaRPr lang="pt-BR" smtClean="0">
              <a:latin typeface="Arial" charset="0"/>
              <a:cs typeface="Arial" charset="0"/>
            </a:endParaRPr>
          </a:p>
          <a:p>
            <a:pPr eaLnBrk="1" hangingPunct="1"/>
            <a:r>
              <a:rPr lang="pt-BR" smtClean="0">
                <a:latin typeface="Arial" charset="0"/>
                <a:cs typeface="Arial" charset="0"/>
              </a:rPr>
              <a:t>Os modelos são um generalização do método de Huber visando incorporar mais de um tipo de caminhão no trafego.</a:t>
            </a:r>
          </a:p>
          <a:p>
            <a:pPr eaLnBrk="1" hangingPunct="1"/>
            <a:endParaRPr lang="pt-BR" smtClean="0">
              <a:latin typeface="Arial" charset="0"/>
              <a:cs typeface="Arial" charset="0"/>
            </a:endParaRPr>
          </a:p>
          <a:p>
            <a:pPr eaLnBrk="1" hangingPunct="1"/>
            <a:r>
              <a:rPr lang="pt-BR" smtClean="0">
                <a:latin typeface="Arial" charset="0"/>
                <a:cs typeface="Arial" charset="0"/>
              </a:rPr>
              <a:t>Sumner et. al. propôs um método que inclui um terceiro fluxo, do veiculo tipo, para obter a relação entre os fluxos, que consistem em:</a:t>
            </a:r>
          </a:p>
          <a:p>
            <a:pPr eaLnBrk="1" hangingPunct="1"/>
            <a:endParaRPr lang="pt-BR" smtClean="0">
              <a:latin typeface="Arial" charset="0"/>
              <a:cs typeface="Arial" charset="0"/>
            </a:endParaRPr>
          </a:p>
          <a:p>
            <a:pPr lvl="1" eaLnBrk="1" hangingPunct="1"/>
            <a:r>
              <a:rPr lang="pt-BR" smtClean="0">
                <a:latin typeface="Arial" charset="0"/>
                <a:cs typeface="Arial" charset="0"/>
              </a:rPr>
              <a:t>Formular a curva para o fluxo básico</a:t>
            </a:r>
          </a:p>
          <a:p>
            <a:pPr lvl="1" eaLnBrk="1" hangingPunct="1"/>
            <a:r>
              <a:rPr lang="pt-BR" smtClean="0">
                <a:latin typeface="Arial" charset="0"/>
                <a:cs typeface="Arial" charset="0"/>
              </a:rPr>
              <a:t>Decidir a distribuição típica dos tipos de veículos que produzem a curva mista</a:t>
            </a:r>
          </a:p>
          <a:p>
            <a:pPr lvl="1" eaLnBrk="1" hangingPunct="1"/>
            <a:r>
              <a:rPr lang="pt-BR" smtClean="0">
                <a:latin typeface="Arial" charset="0"/>
                <a:cs typeface="Arial" charset="0"/>
              </a:rPr>
              <a:t>Selecionar um tipo de veiculo (veiculo S) e um nível de fluxo de operação para simular o ponto C.</a:t>
            </a:r>
          </a:p>
          <a:p>
            <a:endParaRPr lang="pt-BR" smtClean="0">
              <a:latin typeface="Arial" charset="0"/>
              <a:cs typeface="Arial" charset="0"/>
            </a:endParaRPr>
          </a:p>
        </p:txBody>
      </p:sp>
      <p:sp>
        <p:nvSpPr>
          <p:cNvPr id="51203"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7D359B81-F2F5-4F8D-A0F0-7F5C7D2411EC}" type="datetime1">
              <a:rPr lang="pt-BR" sz="800">
                <a:solidFill>
                  <a:schemeClr val="accent2"/>
                </a:solidFill>
              </a:rPr>
              <a:pPr/>
              <a:t>12/04/2010</a:t>
            </a:fld>
            <a:endParaRPr lang="pt-BR" sz="800">
              <a:solidFill>
                <a:schemeClr val="accent2"/>
              </a:solidFill>
            </a:endParaRPr>
          </a:p>
        </p:txBody>
      </p:sp>
      <p:sp>
        <p:nvSpPr>
          <p:cNvPr id="51204"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1205"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3D133601-C281-4C17-B236-0044FF0FF0DF}" type="slidenum">
              <a:rPr lang="pt-BR">
                <a:solidFill>
                  <a:srgbClr val="FFFFFF"/>
                </a:solidFill>
              </a:rPr>
              <a:pPr algn="r"/>
              <a:t>27</a:t>
            </a:fld>
            <a:endParaRPr lang="pt-BR">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ulo 1"/>
          <p:cNvSpPr>
            <a:spLocks noGrp="1"/>
          </p:cNvSpPr>
          <p:nvPr>
            <p:ph type="title"/>
          </p:nvPr>
        </p:nvSpPr>
        <p:spPr>
          <a:xfrm>
            <a:off x="428625" y="504825"/>
            <a:ext cx="8229600" cy="1066800"/>
          </a:xfrm>
        </p:spPr>
        <p:txBody>
          <a:bodyPr/>
          <a:lstStyle/>
          <a:p>
            <a:pPr eaLnBrk="1" hangingPunct="1"/>
            <a:r>
              <a:rPr lang="pt-BR" smtClean="0"/>
              <a:t>PCE baseado na relação q/C</a:t>
            </a:r>
          </a:p>
        </p:txBody>
      </p:sp>
      <p:sp>
        <p:nvSpPr>
          <p:cNvPr id="52226"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St. John e Glauz [1976] estudaram a redução da capacidade e do nível de serviço provocados por caminhões em rampas de rodovias de pista dupla, cujos resultados foram expostos no nomograma</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p:txBody>
      </p:sp>
      <p:sp>
        <p:nvSpPr>
          <p:cNvPr id="52227"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9B0F8E41-FC18-4456-A26A-4859E2E505F7}" type="datetime1">
              <a:rPr lang="pt-BR" sz="800">
                <a:solidFill>
                  <a:schemeClr val="accent2"/>
                </a:solidFill>
              </a:rPr>
              <a:pPr/>
              <a:t>12/04/2010</a:t>
            </a:fld>
            <a:endParaRPr lang="pt-BR" sz="800">
              <a:solidFill>
                <a:schemeClr val="accent2"/>
              </a:solidFill>
            </a:endParaRPr>
          </a:p>
        </p:txBody>
      </p:sp>
      <p:sp>
        <p:nvSpPr>
          <p:cNvPr id="52228"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2229"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A1CFA966-468C-4485-BDA7-CE4B505D4A06}" type="slidenum">
              <a:rPr lang="pt-BR">
                <a:solidFill>
                  <a:srgbClr val="FFFFFF"/>
                </a:solidFill>
              </a:rPr>
              <a:pPr algn="r"/>
              <a:t>28</a:t>
            </a:fld>
            <a:endParaRPr lang="pt-BR">
              <a:solidFill>
                <a:srgbClr val="FFFFFF"/>
              </a:solidFill>
            </a:endParaRPr>
          </a:p>
        </p:txBody>
      </p:sp>
      <p:pic>
        <p:nvPicPr>
          <p:cNvPr id="52230" name="Picture 2"/>
          <p:cNvPicPr>
            <a:picLocks noChangeAspect="1" noChangeArrowheads="1"/>
          </p:cNvPicPr>
          <p:nvPr/>
        </p:nvPicPr>
        <p:blipFill>
          <a:blip r:embed="rId2" cstate="print"/>
          <a:srcRect/>
          <a:stretch>
            <a:fillRect/>
          </a:stretch>
        </p:blipFill>
        <p:spPr bwMode="auto">
          <a:xfrm>
            <a:off x="857250" y="2500313"/>
            <a:ext cx="3714750" cy="2933700"/>
          </a:xfrm>
          <a:prstGeom prst="rect">
            <a:avLst/>
          </a:prstGeom>
          <a:noFill/>
          <a:ln w="9525">
            <a:noFill/>
            <a:miter lim="800000"/>
            <a:headEnd/>
            <a:tailEnd/>
          </a:ln>
        </p:spPr>
      </p:pic>
      <p:pic>
        <p:nvPicPr>
          <p:cNvPr id="52231" name="Picture 2"/>
          <p:cNvPicPr>
            <a:picLocks noChangeAspect="1" noChangeArrowheads="1"/>
          </p:cNvPicPr>
          <p:nvPr/>
        </p:nvPicPr>
        <p:blipFill>
          <a:blip r:embed="rId3" cstate="print"/>
          <a:srcRect/>
          <a:stretch>
            <a:fillRect/>
          </a:stretch>
        </p:blipFill>
        <p:spPr bwMode="auto">
          <a:xfrm>
            <a:off x="5286375" y="3357563"/>
            <a:ext cx="2857500" cy="428625"/>
          </a:xfrm>
          <a:prstGeom prst="rect">
            <a:avLst/>
          </a:prstGeom>
          <a:noFill/>
          <a:ln w="9525">
            <a:noFill/>
            <a:miter lim="800000"/>
            <a:headEnd/>
            <a:tailEnd/>
          </a:ln>
        </p:spPr>
      </p:pic>
      <p:pic>
        <p:nvPicPr>
          <p:cNvPr id="52232" name="Picture 3"/>
          <p:cNvPicPr>
            <a:picLocks noChangeAspect="1" noChangeArrowheads="1"/>
          </p:cNvPicPr>
          <p:nvPr/>
        </p:nvPicPr>
        <p:blipFill>
          <a:blip r:embed="rId4" cstate="print"/>
          <a:srcRect/>
          <a:stretch>
            <a:fillRect/>
          </a:stretch>
        </p:blipFill>
        <p:spPr bwMode="auto">
          <a:xfrm>
            <a:off x="4929188" y="6202363"/>
            <a:ext cx="3571875" cy="298450"/>
          </a:xfrm>
          <a:prstGeom prst="rect">
            <a:avLst/>
          </a:prstGeom>
          <a:noFill/>
          <a:ln w="9525">
            <a:noFill/>
            <a:miter lim="800000"/>
            <a:headEnd/>
            <a:tailEnd/>
          </a:ln>
        </p:spPr>
      </p:pic>
      <p:sp>
        <p:nvSpPr>
          <p:cNvPr id="11" name="CaixaDeTexto 10"/>
          <p:cNvSpPr txBox="1"/>
          <p:nvPr/>
        </p:nvSpPr>
        <p:spPr>
          <a:xfrm>
            <a:off x="4786313" y="2643188"/>
            <a:ext cx="3786187" cy="3786187"/>
          </a:xfrm>
          <a:prstGeom prst="rect">
            <a:avLst/>
          </a:prstGeom>
          <a:noFill/>
        </p:spPr>
        <p:txBody>
          <a:bodyPr>
            <a:spAutoFit/>
          </a:bodyPr>
          <a:lstStyle/>
          <a:p>
            <a:pPr>
              <a:defRPr/>
            </a:pPr>
            <a:r>
              <a:rPr lang="pt-BR" sz="1600" dirty="0">
                <a:latin typeface="+mn-lt"/>
                <a:cs typeface="+mn-cs"/>
              </a:rPr>
              <a:t>A equivalência dos fluxos básico e misto é dada por,</a:t>
            </a:r>
          </a:p>
          <a:p>
            <a:pPr>
              <a:defRPr/>
            </a:pPr>
            <a:endParaRPr lang="pt-BR" sz="1600" dirty="0">
              <a:latin typeface="+mn-lt"/>
              <a:cs typeface="+mn-cs"/>
            </a:endParaRPr>
          </a:p>
          <a:p>
            <a:pPr>
              <a:defRPr/>
            </a:pPr>
            <a:endParaRPr lang="pt-BR" sz="1600" dirty="0">
              <a:latin typeface="+mn-lt"/>
              <a:cs typeface="+mn-cs"/>
            </a:endParaRPr>
          </a:p>
          <a:p>
            <a:pPr>
              <a:defRPr/>
            </a:pPr>
            <a:endParaRPr lang="pt-BR" sz="1600" dirty="0">
              <a:latin typeface="+mn-lt"/>
              <a:cs typeface="+mn-cs"/>
            </a:endParaRPr>
          </a:p>
          <a:p>
            <a:pPr>
              <a:defRPr/>
            </a:pPr>
            <a:r>
              <a:rPr lang="pt-BR" sz="1600" dirty="0">
                <a:latin typeface="+mn-lt"/>
                <a:cs typeface="+mn-cs"/>
              </a:rPr>
              <a:t>em que o fluxo básico é calculado através do produto da capacidade básica C</a:t>
            </a:r>
            <a:r>
              <a:rPr lang="pt-BR" sz="1600" baseline="-25000" dirty="0">
                <a:latin typeface="+mn-lt"/>
                <a:cs typeface="+mn-cs"/>
              </a:rPr>
              <a:t>b</a:t>
            </a:r>
            <a:r>
              <a:rPr lang="pt-BR" sz="1600" dirty="0">
                <a:latin typeface="+mn-lt"/>
                <a:cs typeface="+mn-cs"/>
              </a:rPr>
              <a:t>, e da relação volume capacidade q/C.</a:t>
            </a:r>
          </a:p>
          <a:p>
            <a:pPr>
              <a:defRPr/>
            </a:pPr>
            <a:endParaRPr lang="pt-BR" sz="1600" dirty="0">
              <a:latin typeface="+mn-lt"/>
              <a:cs typeface="+mn-cs"/>
            </a:endParaRPr>
          </a:p>
          <a:p>
            <a:pPr>
              <a:defRPr/>
            </a:pPr>
            <a:r>
              <a:rPr lang="pt-BR" sz="1600" dirty="0">
                <a:latin typeface="+mn-lt"/>
                <a:cs typeface="+mn-cs"/>
              </a:rPr>
              <a:t>Para considerar a população típica de caminhões, utilizou-se uma porcentagem de referencia ponderada para 4 categorias,</a:t>
            </a:r>
          </a:p>
          <a:p>
            <a:pPr>
              <a:defRPr/>
            </a:pPr>
            <a:endParaRPr lang="pt-BR" sz="1600" dirty="0">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ítulo 1"/>
          <p:cNvSpPr>
            <a:spLocks noGrp="1"/>
          </p:cNvSpPr>
          <p:nvPr>
            <p:ph type="title"/>
          </p:nvPr>
        </p:nvSpPr>
        <p:spPr>
          <a:xfrm>
            <a:off x="428625" y="504825"/>
            <a:ext cx="8229600" cy="1066800"/>
          </a:xfrm>
        </p:spPr>
        <p:txBody>
          <a:bodyPr/>
          <a:lstStyle/>
          <a:p>
            <a:pPr eaLnBrk="1" hangingPunct="1"/>
            <a:r>
              <a:rPr lang="pt-BR" smtClean="0"/>
              <a:t>PCE baseado na velocidade</a:t>
            </a:r>
          </a:p>
        </p:txBody>
      </p:sp>
      <p:sp>
        <p:nvSpPr>
          <p:cNvPr id="53250"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Summer [10] e Elefteriadou [2] estudaram a redução da capacidade provocado por caminhões em rampas de rodovias de pista dupla, pista simples e vias arteriais, utilizando a velocidade media como fator equivalente. </a:t>
            </a:r>
          </a:p>
          <a:p>
            <a:pPr eaLnBrk="1" hangingPunct="1"/>
            <a:r>
              <a:rPr lang="pt-BR" smtClean="0">
                <a:latin typeface="Arial" charset="0"/>
                <a:cs typeface="Arial" charset="0"/>
              </a:rPr>
              <a:t>A razão para isto, é que esta medida representa melhor a percepção do usuário.</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p:txBody>
      </p:sp>
      <p:sp>
        <p:nvSpPr>
          <p:cNvPr id="53251"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23F1ED95-355A-4B21-AF9E-E38D7F8A10F0}" type="datetime1">
              <a:rPr lang="pt-BR" sz="800">
                <a:solidFill>
                  <a:schemeClr val="accent2"/>
                </a:solidFill>
              </a:rPr>
              <a:pPr/>
              <a:t>12/04/2010</a:t>
            </a:fld>
            <a:endParaRPr lang="pt-BR" sz="800">
              <a:solidFill>
                <a:schemeClr val="accent2"/>
              </a:solidFill>
            </a:endParaRPr>
          </a:p>
        </p:txBody>
      </p:sp>
      <p:sp>
        <p:nvSpPr>
          <p:cNvPr id="53252"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3253"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36A0BCB7-7E7A-4650-84AB-3705CB8DCC48}" type="slidenum">
              <a:rPr lang="pt-BR">
                <a:solidFill>
                  <a:srgbClr val="FFFFFF"/>
                </a:solidFill>
              </a:rPr>
              <a:pPr algn="r"/>
              <a:t>29</a:t>
            </a:fld>
            <a:endParaRPr lang="pt-BR">
              <a:solidFill>
                <a:srgbClr val="FFFFFF"/>
              </a:solidFill>
            </a:endParaRPr>
          </a:p>
        </p:txBody>
      </p:sp>
      <p:pic>
        <p:nvPicPr>
          <p:cNvPr id="53254" name="Picture 3"/>
          <p:cNvPicPr>
            <a:picLocks noChangeAspect="1" noChangeArrowheads="1"/>
          </p:cNvPicPr>
          <p:nvPr/>
        </p:nvPicPr>
        <p:blipFill>
          <a:blip r:embed="rId2" cstate="print"/>
          <a:srcRect/>
          <a:stretch>
            <a:fillRect/>
          </a:stretch>
        </p:blipFill>
        <p:spPr bwMode="auto">
          <a:xfrm>
            <a:off x="928688" y="4786313"/>
            <a:ext cx="2928937" cy="1939925"/>
          </a:xfrm>
          <a:prstGeom prst="rect">
            <a:avLst/>
          </a:prstGeom>
          <a:noFill/>
          <a:ln w="9525">
            <a:noFill/>
            <a:miter lim="800000"/>
            <a:headEnd/>
            <a:tailEnd/>
          </a:ln>
        </p:spPr>
      </p:pic>
      <p:sp>
        <p:nvSpPr>
          <p:cNvPr id="53255" name="CaixaDeTexto 12"/>
          <p:cNvSpPr txBox="1">
            <a:spLocks noChangeArrowheads="1"/>
          </p:cNvSpPr>
          <p:nvPr/>
        </p:nvSpPr>
        <p:spPr bwMode="auto">
          <a:xfrm>
            <a:off x="4929188" y="3175000"/>
            <a:ext cx="3929062" cy="3540125"/>
          </a:xfrm>
          <a:prstGeom prst="rect">
            <a:avLst/>
          </a:prstGeom>
          <a:noFill/>
          <a:ln w="9525">
            <a:noFill/>
            <a:miter lim="800000"/>
            <a:headEnd/>
            <a:tailEnd/>
          </a:ln>
        </p:spPr>
        <p:txBody>
          <a:bodyPr>
            <a:spAutoFit/>
          </a:bodyPr>
          <a:lstStyle/>
          <a:p>
            <a:pPr>
              <a:buFont typeface="Arial" charset="0"/>
              <a:buChar char="•"/>
            </a:pPr>
            <a:r>
              <a:rPr lang="pt-BR" sz="1600"/>
              <a:t>Formular uma curva de velocidade-fluxo para o trafego de automóveis.</a:t>
            </a:r>
          </a:p>
          <a:p>
            <a:pPr>
              <a:buFont typeface="Arial" charset="0"/>
              <a:buChar char="•"/>
            </a:pPr>
            <a:endParaRPr lang="pt-BR" sz="1600"/>
          </a:p>
          <a:p>
            <a:pPr>
              <a:buFont typeface="Arial" charset="0"/>
              <a:buChar char="•"/>
            </a:pPr>
            <a:r>
              <a:rPr lang="pt-BR" sz="1600"/>
              <a:t>Identificar o típico mix de veículos para o trecho examinado.</a:t>
            </a:r>
          </a:p>
          <a:p>
            <a:pPr>
              <a:buFont typeface="Arial" charset="0"/>
              <a:buChar char="•"/>
            </a:pPr>
            <a:endParaRPr lang="pt-BR" sz="1600"/>
          </a:p>
          <a:p>
            <a:pPr>
              <a:buFont typeface="Arial" charset="0"/>
              <a:buChar char="•"/>
            </a:pPr>
            <a:r>
              <a:rPr lang="pt-BR" sz="1600"/>
              <a:t>Formular uma curva velocidade-fluxo para o típico mix de veículos, e</a:t>
            </a:r>
          </a:p>
          <a:p>
            <a:pPr>
              <a:buFont typeface="Arial" charset="0"/>
              <a:buChar char="•"/>
            </a:pPr>
            <a:endParaRPr lang="pt-BR" sz="1600"/>
          </a:p>
          <a:p>
            <a:pPr>
              <a:buFont typeface="Arial" charset="0"/>
              <a:buChar char="•"/>
            </a:pPr>
            <a:r>
              <a:rPr lang="pt-BR" sz="1600"/>
              <a:t> Selecionar um tipo de veiculo (veiculo sujeito) e fluxo e simular a operação de trafego apos ter adicionado um volume de veículos sujeito e removendo o mesmo volume de automóveis (Ponto C).</a:t>
            </a:r>
          </a:p>
        </p:txBody>
      </p:sp>
      <p:pic>
        <p:nvPicPr>
          <p:cNvPr id="53256" name="Picture 2"/>
          <p:cNvPicPr>
            <a:picLocks noChangeAspect="1" noChangeArrowheads="1"/>
          </p:cNvPicPr>
          <p:nvPr/>
        </p:nvPicPr>
        <p:blipFill>
          <a:blip r:embed="rId3" cstate="print"/>
          <a:srcRect/>
          <a:stretch>
            <a:fillRect/>
          </a:stretch>
        </p:blipFill>
        <p:spPr bwMode="auto">
          <a:xfrm>
            <a:off x="828675" y="2928938"/>
            <a:ext cx="402907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ângulo 1"/>
          <p:cNvSpPr>
            <a:spLocks noChangeArrowheads="1"/>
          </p:cNvSpPr>
          <p:nvPr/>
        </p:nvSpPr>
        <p:spPr bwMode="auto">
          <a:xfrm>
            <a:off x="2643188" y="2500313"/>
            <a:ext cx="6215062" cy="3692525"/>
          </a:xfrm>
          <a:prstGeom prst="rect">
            <a:avLst/>
          </a:prstGeom>
          <a:noFill/>
          <a:ln w="9525">
            <a:noFill/>
            <a:miter lim="800000"/>
            <a:headEnd/>
            <a:tailEnd/>
          </a:ln>
        </p:spPr>
        <p:txBody>
          <a:bodyPr>
            <a:spAutoFit/>
          </a:bodyPr>
          <a:lstStyle/>
          <a:p>
            <a:pPr>
              <a:buFontTx/>
              <a:buChar char="-"/>
            </a:pPr>
            <a:r>
              <a:rPr lang="pt-BR" i="1"/>
              <a:t>o Marcus deve descrever os estudos anteriores sobre a interação  entre veículos pesados e outros tipos de veículos na operação do  tráfego; a seguir, deve analisar as diferenças e semelhanças entre os diferentes enfoques e metodologias de estudo, identificar problemas  não estudados e comparar a possibilidade de analisá-los com os diferentes enfoques e metodologias.</a:t>
            </a:r>
          </a:p>
          <a:p>
            <a:pPr>
              <a:buFontTx/>
              <a:buChar char="-"/>
            </a:pPr>
            <a:endParaRPr lang="pt-BR" i="1"/>
          </a:p>
          <a:p>
            <a:pPr>
              <a:buFontTx/>
              <a:buChar char="-"/>
            </a:pPr>
            <a:r>
              <a:rPr lang="pt-BR" i="1"/>
              <a:t>Em todos os casos, deve haver uma introdução esclarecendo o objetivo da pesquisa e justificando o interesse no tema antes de iniciar a  exposição.</a:t>
            </a:r>
          </a:p>
          <a:p>
            <a:pPr>
              <a:buFontTx/>
              <a:buChar char="-"/>
            </a:pPr>
            <a:endParaRPr lang="pt-BR" i="1"/>
          </a:p>
          <a:p>
            <a:pPr>
              <a:buFontTx/>
              <a:buChar char="-"/>
            </a:pPr>
            <a:r>
              <a:rPr lang="pt-BR" i="1"/>
              <a:t>Hugo</a:t>
            </a:r>
          </a:p>
        </p:txBody>
      </p:sp>
      <p:sp>
        <p:nvSpPr>
          <p:cNvPr id="20482"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12A064C-7F49-4514-9AF4-EA811EEF1D72}" type="datetime1">
              <a:rPr lang="pt-BR" smtClean="0"/>
              <a:pPr/>
              <a:t>12/04/2010</a:t>
            </a:fld>
            <a:endParaRPr lang="pt-BR" smtClean="0"/>
          </a:p>
        </p:txBody>
      </p:sp>
      <p:sp>
        <p:nvSpPr>
          <p:cNvPr id="20483"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0484" name="Espaço Reservado para Número de Slide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14DBF8-895E-4F1B-BC9C-7C3BE1115B82}" type="slidenum">
              <a:rPr lang="pt-BR" smtClean="0"/>
              <a:pPr/>
              <a:t>3</a:t>
            </a:fld>
            <a:endParaRPr lang="pt-B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ítulo 1"/>
          <p:cNvSpPr>
            <a:spLocks noGrp="1"/>
          </p:cNvSpPr>
          <p:nvPr>
            <p:ph type="title"/>
          </p:nvPr>
        </p:nvSpPr>
        <p:spPr>
          <a:xfrm>
            <a:off x="428625" y="504825"/>
            <a:ext cx="8229600" cy="1066800"/>
          </a:xfrm>
        </p:spPr>
        <p:txBody>
          <a:bodyPr/>
          <a:lstStyle/>
          <a:p>
            <a:pPr marL="342900" indent="-342900" eaLnBrk="1" hangingPunct="1"/>
            <a:r>
              <a:rPr lang="pt-BR" smtClean="0">
                <a:latin typeface="Trebuchet MS" pitchFamily="34" charset="0"/>
              </a:rPr>
              <a:t>PCE para mais de um tipo de veiculo</a:t>
            </a:r>
            <a:br>
              <a:rPr lang="pt-BR" smtClean="0">
                <a:latin typeface="Trebuchet MS" pitchFamily="34" charset="0"/>
              </a:rPr>
            </a:br>
            <a:r>
              <a:rPr lang="pt-BR" smtClean="0">
                <a:latin typeface="Trebuchet MS" pitchFamily="34" charset="0"/>
              </a:rPr>
              <a:t> Modelo agregado (Setti).</a:t>
            </a:r>
          </a:p>
        </p:txBody>
      </p:sp>
      <p:sp>
        <p:nvSpPr>
          <p:cNvPr id="54274" name="Espaço Reservado para Conteúdo 8"/>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Demarchi e Setti [11], propuseram utilizar um equivalente médio, pois os modelos anteriores não levam em conta o efeito da interação entre dois tipos de caminhões (simulação microscópica).</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r>
              <a:rPr lang="pt-BR" smtClean="0">
                <a:latin typeface="Arial" charset="0"/>
                <a:cs typeface="Arial" charset="0"/>
              </a:rPr>
              <a:t>Ingle [13] simulou o efeito das condições do pavimento, do limite de velocidade para caminhões, da declividade a rampa, da potencia dos caminhos, da proporção de caminhões e do nível de congestionamento,  mostrando que a relação massa/potencia tem grande efeito no valor do ET</a:t>
            </a:r>
          </a:p>
        </p:txBody>
      </p:sp>
      <p:sp>
        <p:nvSpPr>
          <p:cNvPr id="54275"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F436B965-E415-42B3-9404-0CD8FB89FB5C}" type="datetime1">
              <a:rPr lang="pt-BR" sz="800">
                <a:solidFill>
                  <a:schemeClr val="accent2"/>
                </a:solidFill>
              </a:rPr>
              <a:pPr/>
              <a:t>12/04/2010</a:t>
            </a:fld>
            <a:endParaRPr lang="pt-BR" sz="800">
              <a:solidFill>
                <a:schemeClr val="accent2"/>
              </a:solidFill>
            </a:endParaRPr>
          </a:p>
        </p:txBody>
      </p:sp>
      <p:sp>
        <p:nvSpPr>
          <p:cNvPr id="54276"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4277"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E30CB8BC-936E-47C6-A20E-3C5DDEE07D0D}" type="slidenum">
              <a:rPr lang="pt-BR">
                <a:solidFill>
                  <a:srgbClr val="FFFFFF"/>
                </a:solidFill>
              </a:rPr>
              <a:pPr algn="r"/>
              <a:t>30</a:t>
            </a:fld>
            <a:endParaRPr lang="pt-BR">
              <a:solidFill>
                <a:srgbClr val="FFFFFF"/>
              </a:solidFill>
            </a:endParaRPr>
          </a:p>
        </p:txBody>
      </p:sp>
      <p:pic>
        <p:nvPicPr>
          <p:cNvPr id="54278" name="Picture 2"/>
          <p:cNvPicPr>
            <a:picLocks noChangeAspect="1" noChangeArrowheads="1"/>
          </p:cNvPicPr>
          <p:nvPr/>
        </p:nvPicPr>
        <p:blipFill>
          <a:blip r:embed="rId2" cstate="print"/>
          <a:srcRect/>
          <a:stretch>
            <a:fillRect/>
          </a:stretch>
        </p:blipFill>
        <p:spPr bwMode="auto">
          <a:xfrm>
            <a:off x="3429000" y="2643188"/>
            <a:ext cx="2214563"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p:cNvSpPr>
            <a:spLocks noGrp="1"/>
          </p:cNvSpPr>
          <p:nvPr>
            <p:ph type="title"/>
          </p:nvPr>
        </p:nvSpPr>
        <p:spPr>
          <a:xfrm>
            <a:off x="428625" y="504825"/>
            <a:ext cx="8229600" cy="1066800"/>
          </a:xfrm>
        </p:spPr>
        <p:txBody>
          <a:bodyPr/>
          <a:lstStyle/>
          <a:p>
            <a:pPr eaLnBrk="1" hangingPunct="1"/>
            <a:r>
              <a:rPr lang="pt-BR" smtClean="0"/>
              <a:t>PCE para mais de um tipo de veiculo</a:t>
            </a:r>
          </a:p>
        </p:txBody>
      </p:sp>
      <p:sp>
        <p:nvSpPr>
          <p:cNvPr id="55298"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Demarchi e Setti [11] estimaram a interação também entre dois ou mais tipos de veículos lentos.</a:t>
            </a:r>
          </a:p>
          <a:p>
            <a:pPr lvl="1" eaLnBrk="1" hangingPunct="1"/>
            <a:r>
              <a:rPr lang="pt-BR" smtClean="0">
                <a:latin typeface="Arial" charset="0"/>
                <a:cs typeface="Arial" charset="0"/>
              </a:rPr>
              <a:t>O PCE para considerando apenas 1 tipo de veiculo lento pode ser obtido, pelo metodo de Huber:</a:t>
            </a:r>
          </a:p>
          <a:p>
            <a:pPr lvl="1" eaLnBrk="1" hangingPunct="1"/>
            <a:endParaRPr lang="pt-BR" smtClean="0">
              <a:latin typeface="Arial" charset="0"/>
              <a:cs typeface="Arial" charset="0"/>
            </a:endParaRPr>
          </a:p>
          <a:p>
            <a:pPr lvl="1" eaLnBrk="1" hangingPunct="1"/>
            <a:endParaRPr lang="pt-BR" smtClean="0">
              <a:latin typeface="Arial" charset="0"/>
              <a:cs typeface="Arial" charset="0"/>
            </a:endParaRPr>
          </a:p>
          <a:p>
            <a:pPr lvl="1" eaLnBrk="1" hangingPunct="1"/>
            <a:endParaRPr lang="pt-BR" smtClean="0">
              <a:latin typeface="Arial" charset="0"/>
              <a:cs typeface="Arial" charset="0"/>
            </a:endParaRPr>
          </a:p>
          <a:p>
            <a:pPr lvl="1" eaLnBrk="1" hangingPunct="1"/>
            <a:r>
              <a:rPr lang="pt-BR" smtClean="0">
                <a:latin typeface="Arial" charset="0"/>
                <a:cs typeface="Arial" charset="0"/>
              </a:rPr>
              <a:t>onde:</a:t>
            </a:r>
          </a:p>
          <a:p>
            <a:pPr lvl="2" eaLnBrk="1" hangingPunct="1"/>
            <a:r>
              <a:rPr lang="pt-BR" smtClean="0">
                <a:latin typeface="Arial" charset="0"/>
                <a:cs typeface="Arial" charset="0"/>
              </a:rPr>
              <a:t>p = porcentagem de caminhões</a:t>
            </a:r>
          </a:p>
          <a:p>
            <a:pPr lvl="2" eaLnBrk="1" hangingPunct="1"/>
            <a:r>
              <a:rPr lang="pt-BR" smtClean="0">
                <a:latin typeface="Arial" charset="0"/>
                <a:cs typeface="Arial" charset="0"/>
              </a:rPr>
              <a:t>qB = fluxo considerando apenas automóveis</a:t>
            </a:r>
          </a:p>
          <a:p>
            <a:pPr lvl="2" eaLnBrk="1" hangingPunct="1"/>
            <a:r>
              <a:rPr lang="pt-BR" smtClean="0">
                <a:latin typeface="Arial" charset="0"/>
                <a:cs typeface="Arial" charset="0"/>
              </a:rPr>
              <a:t>qM – fluxo misto, (inclui caminhões)</a:t>
            </a:r>
          </a:p>
          <a:p>
            <a:pPr lvl="2" eaLnBrk="1" hangingPunct="1"/>
            <a:endParaRPr lang="pt-BR" smtClean="0">
              <a:latin typeface="Arial" charset="0"/>
              <a:cs typeface="Arial" charset="0"/>
            </a:endParaRPr>
          </a:p>
          <a:p>
            <a:pPr lvl="1" eaLnBrk="1" hangingPunct="1"/>
            <a:endParaRPr lang="pt-BR" smtClean="0">
              <a:latin typeface="Arial" charset="0"/>
              <a:cs typeface="Arial" charset="0"/>
            </a:endParaRPr>
          </a:p>
        </p:txBody>
      </p:sp>
      <p:sp>
        <p:nvSpPr>
          <p:cNvPr id="55299"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43CBD23C-412E-4A4B-AB2B-D53DAE78BF74}" type="datetime1">
              <a:rPr lang="pt-BR" sz="800">
                <a:solidFill>
                  <a:schemeClr val="accent2"/>
                </a:solidFill>
              </a:rPr>
              <a:pPr/>
              <a:t>12/04/2010</a:t>
            </a:fld>
            <a:endParaRPr lang="pt-BR" sz="800">
              <a:solidFill>
                <a:schemeClr val="accent2"/>
              </a:solidFill>
            </a:endParaRPr>
          </a:p>
        </p:txBody>
      </p:sp>
      <p:sp>
        <p:nvSpPr>
          <p:cNvPr id="55300"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5301"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49CFF2C9-37F7-49E6-9374-34FFD1D2C7AD}" type="slidenum">
              <a:rPr lang="pt-BR">
                <a:solidFill>
                  <a:srgbClr val="FFFFFF"/>
                </a:solidFill>
              </a:rPr>
              <a:pPr algn="r"/>
              <a:t>31</a:t>
            </a:fld>
            <a:endParaRPr lang="pt-BR">
              <a:solidFill>
                <a:srgbClr val="FFFFFF"/>
              </a:solidFill>
            </a:endParaRPr>
          </a:p>
        </p:txBody>
      </p:sp>
      <p:pic>
        <p:nvPicPr>
          <p:cNvPr id="55302" name="Picture 2"/>
          <p:cNvPicPr>
            <a:picLocks noChangeAspect="1" noChangeArrowheads="1"/>
          </p:cNvPicPr>
          <p:nvPr/>
        </p:nvPicPr>
        <p:blipFill>
          <a:blip r:embed="rId2" cstate="print"/>
          <a:srcRect/>
          <a:stretch>
            <a:fillRect/>
          </a:stretch>
        </p:blipFill>
        <p:spPr bwMode="auto">
          <a:xfrm>
            <a:off x="5468938" y="4429125"/>
            <a:ext cx="3032125" cy="2085975"/>
          </a:xfrm>
          <a:prstGeom prst="rect">
            <a:avLst/>
          </a:prstGeom>
          <a:noFill/>
          <a:ln w="9525">
            <a:noFill/>
            <a:miter lim="800000"/>
            <a:headEnd/>
            <a:tailEnd/>
          </a:ln>
        </p:spPr>
      </p:pic>
      <p:pic>
        <p:nvPicPr>
          <p:cNvPr id="55303" name="Picture 2"/>
          <p:cNvPicPr>
            <a:picLocks noChangeAspect="1" noChangeArrowheads="1"/>
          </p:cNvPicPr>
          <p:nvPr/>
        </p:nvPicPr>
        <p:blipFill>
          <a:blip r:embed="rId3" cstate="print"/>
          <a:srcRect/>
          <a:stretch>
            <a:fillRect/>
          </a:stretch>
        </p:blipFill>
        <p:spPr bwMode="auto">
          <a:xfrm>
            <a:off x="2928938" y="2857500"/>
            <a:ext cx="1914525"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title"/>
          </p:nvPr>
        </p:nvSpPr>
        <p:spPr>
          <a:xfrm>
            <a:off x="428625" y="504825"/>
            <a:ext cx="8229600" cy="1066800"/>
          </a:xfrm>
        </p:spPr>
        <p:txBody>
          <a:bodyPr/>
          <a:lstStyle/>
          <a:p>
            <a:pPr eaLnBrk="1" hangingPunct="1"/>
            <a:r>
              <a:rPr lang="pt-BR" smtClean="0"/>
              <a:t>PCE para mais de um tipo de veiculo</a:t>
            </a:r>
          </a:p>
        </p:txBody>
      </p:sp>
      <p:sp>
        <p:nvSpPr>
          <p:cNvPr id="56322"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Para 2 tipos de veículos lentos, supõe-se que basta introduzir mais um 2º veiculo lento no trafego misto, conforme:</a:t>
            </a:r>
          </a:p>
          <a:p>
            <a:pPr lvl="1" eaLnBrk="1" hangingPunct="1"/>
            <a:endParaRPr lang="pt-BR" smtClean="0">
              <a:latin typeface="Arial" charset="0"/>
              <a:cs typeface="Arial" charset="0"/>
            </a:endParaRPr>
          </a:p>
        </p:txBody>
      </p:sp>
      <p:sp>
        <p:nvSpPr>
          <p:cNvPr id="56323"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C7DBB1A9-3691-4E35-95DE-4CDE932A3637}" type="datetime1">
              <a:rPr lang="pt-BR" sz="800">
                <a:solidFill>
                  <a:schemeClr val="accent2"/>
                </a:solidFill>
              </a:rPr>
              <a:pPr/>
              <a:t>12/04/2010</a:t>
            </a:fld>
            <a:endParaRPr lang="pt-BR" sz="800">
              <a:solidFill>
                <a:schemeClr val="accent2"/>
              </a:solidFill>
            </a:endParaRPr>
          </a:p>
        </p:txBody>
      </p:sp>
      <p:sp>
        <p:nvSpPr>
          <p:cNvPr id="56324"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6325"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88F96BB6-0C45-4528-ADAD-BAF952879A54}" type="slidenum">
              <a:rPr lang="pt-BR">
                <a:solidFill>
                  <a:srgbClr val="FFFFFF"/>
                </a:solidFill>
              </a:rPr>
              <a:pPr algn="r"/>
              <a:t>32</a:t>
            </a:fld>
            <a:endParaRPr lang="pt-BR">
              <a:solidFill>
                <a:srgbClr val="FFFFFF"/>
              </a:solidFill>
            </a:endParaRPr>
          </a:p>
        </p:txBody>
      </p:sp>
      <p:pic>
        <p:nvPicPr>
          <p:cNvPr id="56326" name="Picture 3"/>
          <p:cNvPicPr>
            <a:picLocks noChangeAspect="1" noChangeArrowheads="1"/>
          </p:cNvPicPr>
          <p:nvPr/>
        </p:nvPicPr>
        <p:blipFill>
          <a:blip r:embed="rId2" cstate="print"/>
          <a:srcRect/>
          <a:stretch>
            <a:fillRect/>
          </a:stretch>
        </p:blipFill>
        <p:spPr bwMode="auto">
          <a:xfrm>
            <a:off x="1143000" y="2500313"/>
            <a:ext cx="4630738" cy="2143125"/>
          </a:xfrm>
          <a:prstGeom prst="rect">
            <a:avLst/>
          </a:prstGeom>
          <a:noFill/>
          <a:ln w="9525">
            <a:noFill/>
            <a:miter lim="800000"/>
            <a:headEnd/>
            <a:tailEnd/>
          </a:ln>
        </p:spPr>
      </p:pic>
      <p:pic>
        <p:nvPicPr>
          <p:cNvPr id="56327" name="Picture 2"/>
          <p:cNvPicPr>
            <a:picLocks noChangeAspect="1" noChangeArrowheads="1"/>
          </p:cNvPicPr>
          <p:nvPr/>
        </p:nvPicPr>
        <p:blipFill>
          <a:blip r:embed="rId3" cstate="print"/>
          <a:srcRect/>
          <a:stretch>
            <a:fillRect/>
          </a:stretch>
        </p:blipFill>
        <p:spPr bwMode="auto">
          <a:xfrm>
            <a:off x="6429375" y="3143250"/>
            <a:ext cx="2124075" cy="885825"/>
          </a:xfrm>
          <a:prstGeom prst="rect">
            <a:avLst/>
          </a:prstGeom>
          <a:noFill/>
          <a:ln w="9525">
            <a:noFill/>
            <a:miter lim="800000"/>
            <a:headEnd/>
            <a:tailEnd/>
          </a:ln>
        </p:spPr>
      </p:pic>
      <p:pic>
        <p:nvPicPr>
          <p:cNvPr id="56328" name="Picture 3"/>
          <p:cNvPicPr>
            <a:picLocks noChangeAspect="1" noChangeArrowheads="1"/>
          </p:cNvPicPr>
          <p:nvPr/>
        </p:nvPicPr>
        <p:blipFill>
          <a:blip r:embed="rId4" cstate="print"/>
          <a:srcRect/>
          <a:stretch>
            <a:fillRect/>
          </a:stretch>
        </p:blipFill>
        <p:spPr bwMode="auto">
          <a:xfrm>
            <a:off x="1857375" y="4857750"/>
            <a:ext cx="58420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a:xfrm>
            <a:off x="428625" y="504825"/>
            <a:ext cx="8229600" cy="1066800"/>
          </a:xfrm>
        </p:spPr>
        <p:txBody>
          <a:bodyPr/>
          <a:lstStyle/>
          <a:p>
            <a:pPr eaLnBrk="1" hangingPunct="1"/>
            <a:r>
              <a:rPr lang="pt-BR" smtClean="0"/>
              <a:t>PCE para mais de um tipo de veiculo</a:t>
            </a:r>
          </a:p>
        </p:txBody>
      </p:sp>
      <p:sp>
        <p:nvSpPr>
          <p:cNvPr id="57346" name="Espaço Reservado para Conteúdo 2"/>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O fator de equivalência de cada tipo de veiculo lento pode ser calculado</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r>
              <a:rPr lang="pt-BR" smtClean="0">
                <a:latin typeface="Arial" charset="0"/>
                <a:cs typeface="Arial" charset="0"/>
              </a:rPr>
              <a:t>O fator de ajuste é então</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r>
              <a:rPr lang="pt-BR" smtClean="0">
                <a:latin typeface="Arial" charset="0"/>
                <a:cs typeface="Arial" charset="0"/>
              </a:rPr>
              <a:t>O verdadeiro fator de ajuste da presença de caminhões deveria ser </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r>
              <a:rPr lang="pt-BR" smtClean="0">
                <a:latin typeface="Arial" charset="0"/>
                <a:cs typeface="Arial" charset="0"/>
              </a:rPr>
              <a:t>Igualando as duas expressões, a resultante não é zero!</a:t>
            </a:r>
          </a:p>
          <a:p>
            <a:pPr lvl="1" eaLnBrk="1" hangingPunct="1"/>
            <a:endParaRPr lang="pt-BR" smtClean="0">
              <a:latin typeface="Arial" charset="0"/>
              <a:cs typeface="Arial" charset="0"/>
            </a:endParaRPr>
          </a:p>
        </p:txBody>
      </p:sp>
      <p:sp>
        <p:nvSpPr>
          <p:cNvPr id="57347"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332E94AA-F037-4708-BB2E-433D979C767F}" type="datetime1">
              <a:rPr lang="pt-BR" sz="800">
                <a:solidFill>
                  <a:schemeClr val="accent2"/>
                </a:solidFill>
              </a:rPr>
              <a:pPr/>
              <a:t>12/04/2010</a:t>
            </a:fld>
            <a:endParaRPr lang="pt-BR" sz="800">
              <a:solidFill>
                <a:schemeClr val="accent2"/>
              </a:solidFill>
            </a:endParaRPr>
          </a:p>
        </p:txBody>
      </p:sp>
      <p:sp>
        <p:nvSpPr>
          <p:cNvPr id="57348"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7349"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07C5FB6A-87B3-4C47-B91C-C38C63513F26}" type="slidenum">
              <a:rPr lang="pt-BR">
                <a:solidFill>
                  <a:srgbClr val="FFFFFF"/>
                </a:solidFill>
              </a:rPr>
              <a:pPr algn="r"/>
              <a:t>33</a:t>
            </a:fld>
            <a:endParaRPr lang="pt-BR">
              <a:solidFill>
                <a:srgbClr val="FFFFFF"/>
              </a:solidFill>
            </a:endParaRPr>
          </a:p>
        </p:txBody>
      </p:sp>
      <p:pic>
        <p:nvPicPr>
          <p:cNvPr id="57350" name="Picture 2"/>
          <p:cNvPicPr>
            <a:picLocks noChangeAspect="1" noChangeArrowheads="1"/>
          </p:cNvPicPr>
          <p:nvPr/>
        </p:nvPicPr>
        <p:blipFill>
          <a:blip r:embed="rId2" cstate="print"/>
          <a:srcRect/>
          <a:stretch>
            <a:fillRect/>
          </a:stretch>
        </p:blipFill>
        <p:spPr bwMode="auto">
          <a:xfrm>
            <a:off x="4929188" y="2214563"/>
            <a:ext cx="2286000" cy="809625"/>
          </a:xfrm>
          <a:prstGeom prst="rect">
            <a:avLst/>
          </a:prstGeom>
          <a:noFill/>
          <a:ln w="9525">
            <a:noFill/>
            <a:miter lim="800000"/>
            <a:headEnd/>
            <a:tailEnd/>
          </a:ln>
        </p:spPr>
      </p:pic>
      <p:pic>
        <p:nvPicPr>
          <p:cNvPr id="57351" name="Picture 3"/>
          <p:cNvPicPr>
            <a:picLocks noChangeAspect="1" noChangeArrowheads="1"/>
          </p:cNvPicPr>
          <p:nvPr/>
        </p:nvPicPr>
        <p:blipFill>
          <a:blip r:embed="rId3" cstate="print"/>
          <a:srcRect/>
          <a:stretch>
            <a:fillRect/>
          </a:stretch>
        </p:blipFill>
        <p:spPr bwMode="auto">
          <a:xfrm>
            <a:off x="2357438" y="2214563"/>
            <a:ext cx="2390775" cy="800100"/>
          </a:xfrm>
          <a:prstGeom prst="rect">
            <a:avLst/>
          </a:prstGeom>
          <a:noFill/>
          <a:ln w="9525">
            <a:noFill/>
            <a:miter lim="800000"/>
            <a:headEnd/>
            <a:tailEnd/>
          </a:ln>
        </p:spPr>
      </p:pic>
      <p:pic>
        <p:nvPicPr>
          <p:cNvPr id="57352" name="Picture 4"/>
          <p:cNvPicPr>
            <a:picLocks noChangeAspect="1" noChangeArrowheads="1"/>
          </p:cNvPicPr>
          <p:nvPr/>
        </p:nvPicPr>
        <p:blipFill>
          <a:blip r:embed="rId4" cstate="print"/>
          <a:srcRect/>
          <a:stretch>
            <a:fillRect/>
          </a:stretch>
        </p:blipFill>
        <p:spPr bwMode="auto">
          <a:xfrm>
            <a:off x="5286375" y="3143250"/>
            <a:ext cx="3095625" cy="714375"/>
          </a:xfrm>
          <a:prstGeom prst="rect">
            <a:avLst/>
          </a:prstGeom>
          <a:noFill/>
          <a:ln w="9525">
            <a:noFill/>
            <a:miter lim="800000"/>
            <a:headEnd/>
            <a:tailEnd/>
          </a:ln>
        </p:spPr>
      </p:pic>
      <p:pic>
        <p:nvPicPr>
          <p:cNvPr id="57353" name="Picture 5"/>
          <p:cNvPicPr>
            <a:picLocks noChangeAspect="1" noChangeArrowheads="1"/>
          </p:cNvPicPr>
          <p:nvPr/>
        </p:nvPicPr>
        <p:blipFill>
          <a:blip r:embed="rId5" cstate="print"/>
          <a:srcRect/>
          <a:stretch>
            <a:fillRect/>
          </a:stretch>
        </p:blipFill>
        <p:spPr bwMode="auto">
          <a:xfrm>
            <a:off x="3143250" y="4643438"/>
            <a:ext cx="1209675" cy="581025"/>
          </a:xfrm>
          <a:prstGeom prst="rect">
            <a:avLst/>
          </a:prstGeom>
          <a:noFill/>
          <a:ln w="9525">
            <a:noFill/>
            <a:miter lim="800000"/>
            <a:headEnd/>
            <a:tailEnd/>
          </a:ln>
        </p:spPr>
      </p:pic>
      <p:pic>
        <p:nvPicPr>
          <p:cNvPr id="57354" name="Picture 6"/>
          <p:cNvPicPr>
            <a:picLocks noChangeAspect="1" noChangeArrowheads="1"/>
          </p:cNvPicPr>
          <p:nvPr/>
        </p:nvPicPr>
        <p:blipFill>
          <a:blip r:embed="rId6" cstate="print"/>
          <a:srcRect/>
          <a:stretch>
            <a:fillRect/>
          </a:stretch>
        </p:blipFill>
        <p:spPr bwMode="auto">
          <a:xfrm>
            <a:off x="2286000" y="5757863"/>
            <a:ext cx="3133725"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title"/>
          </p:nvPr>
        </p:nvSpPr>
        <p:spPr>
          <a:xfrm>
            <a:off x="428625" y="504825"/>
            <a:ext cx="8229600" cy="1066800"/>
          </a:xfrm>
        </p:spPr>
        <p:txBody>
          <a:bodyPr/>
          <a:lstStyle/>
          <a:p>
            <a:pPr eaLnBrk="1" hangingPunct="1"/>
            <a:r>
              <a:rPr lang="pt-BR" smtClean="0"/>
              <a:t>PCE para mais de um tipo de veiculo </a:t>
            </a:r>
            <a:br>
              <a:rPr lang="pt-BR" smtClean="0"/>
            </a:br>
            <a:r>
              <a:rPr lang="pt-BR" smtClean="0"/>
              <a:t>Limitações no uso do PCE</a:t>
            </a:r>
          </a:p>
        </p:txBody>
      </p:sp>
      <p:sp>
        <p:nvSpPr>
          <p:cNvPr id="58370" name="Espaço Reservado para Conteúdo 2"/>
          <p:cNvSpPr>
            <a:spLocks noGrp="1"/>
          </p:cNvSpPr>
          <p:nvPr>
            <p:ph idx="1"/>
          </p:nvPr>
        </p:nvSpPr>
        <p:spPr>
          <a:xfrm>
            <a:off x="428625" y="1643063"/>
            <a:ext cx="8429625" cy="4714875"/>
          </a:xfrm>
        </p:spPr>
        <p:txBody>
          <a:bodyPr/>
          <a:lstStyle/>
          <a:p>
            <a:pPr lvl="1" eaLnBrk="1" hangingPunct="1"/>
            <a:r>
              <a:rPr lang="pt-BR" smtClean="0">
                <a:latin typeface="Arial" charset="0"/>
                <a:cs typeface="Arial" charset="0"/>
              </a:rPr>
              <a:t>O motivo da desigualdade é porque a interação entre caminhão tipo 1 e caminhão tipo 2 não foi levada em conta quando foi calculado o fator de equivalência E1 e E2. </a:t>
            </a:r>
          </a:p>
          <a:p>
            <a:pPr lvl="1" eaLnBrk="1" hangingPunct="1"/>
            <a:r>
              <a:rPr lang="pt-BR" smtClean="0">
                <a:latin typeface="Arial" charset="0"/>
                <a:cs typeface="Arial" charset="0"/>
              </a:rPr>
              <a:t>Adicionando-se um fator de ajuste ao final, representando a interação mencionada</a:t>
            </a:r>
          </a:p>
          <a:p>
            <a:pPr lvl="1" eaLnBrk="1" hangingPunct="1"/>
            <a:endParaRPr lang="pt-BR" smtClean="0">
              <a:latin typeface="Arial" charset="0"/>
              <a:cs typeface="Arial" charset="0"/>
            </a:endParaRPr>
          </a:p>
          <a:p>
            <a:pPr lvl="1" eaLnBrk="1" hangingPunct="1"/>
            <a:endParaRPr lang="pt-BR" smtClean="0">
              <a:latin typeface="Arial" charset="0"/>
              <a:cs typeface="Arial" charset="0"/>
            </a:endParaRPr>
          </a:p>
          <a:p>
            <a:pPr lvl="1" eaLnBrk="1" hangingPunct="1">
              <a:buFont typeface="Georgia" pitchFamily="18" charset="0"/>
              <a:buNone/>
            </a:pPr>
            <a:endParaRPr lang="pt-BR" smtClean="0">
              <a:latin typeface="Arial" charset="0"/>
              <a:cs typeface="Arial" charset="0"/>
            </a:endParaRPr>
          </a:p>
          <a:p>
            <a:pPr lvl="1" eaLnBrk="1" hangingPunct="1">
              <a:buFont typeface="Georgia" pitchFamily="18" charset="0"/>
              <a:buNone/>
            </a:pPr>
            <a:endParaRPr lang="pt-BR" smtClean="0">
              <a:latin typeface="Arial" charset="0"/>
              <a:cs typeface="Arial" charset="0"/>
            </a:endParaRPr>
          </a:p>
          <a:p>
            <a:pPr lvl="1" eaLnBrk="1" hangingPunct="1"/>
            <a:r>
              <a:rPr lang="pt-BR" smtClean="0">
                <a:latin typeface="Arial" charset="0"/>
                <a:cs typeface="Arial" charset="0"/>
              </a:rPr>
              <a:t>Este resultado significa que o impacto de 2 tipos de veículos lentos no fluxo não pode ser medido fazendo uma soma algébrica simples dos impactos individuais de cada um. </a:t>
            </a:r>
          </a:p>
          <a:p>
            <a:pPr lvl="1" eaLnBrk="1" hangingPunct="1"/>
            <a:r>
              <a:rPr lang="pt-BR" smtClean="0">
                <a:latin typeface="Arial" charset="0"/>
                <a:cs typeface="Arial" charset="0"/>
              </a:rPr>
              <a:t>Demarchi e Setti propuseram um PCE agregado, que possui limitações próprias (necessita simular cada tipo individualmente)</a:t>
            </a:r>
          </a:p>
        </p:txBody>
      </p:sp>
      <p:sp>
        <p:nvSpPr>
          <p:cNvPr id="58371"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9388695C-7A6A-4040-A866-069E72912A80}" type="datetime1">
              <a:rPr lang="pt-BR" sz="800">
                <a:solidFill>
                  <a:schemeClr val="accent2"/>
                </a:solidFill>
              </a:rPr>
              <a:pPr/>
              <a:t>12/04/2010</a:t>
            </a:fld>
            <a:endParaRPr lang="pt-BR" sz="800">
              <a:solidFill>
                <a:schemeClr val="accent2"/>
              </a:solidFill>
            </a:endParaRPr>
          </a:p>
        </p:txBody>
      </p:sp>
      <p:sp>
        <p:nvSpPr>
          <p:cNvPr id="58372"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58373"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D3F4EEEA-4723-4632-9309-69727BD21BDE}" type="slidenum">
              <a:rPr lang="pt-BR">
                <a:solidFill>
                  <a:srgbClr val="FFFFFF"/>
                </a:solidFill>
              </a:rPr>
              <a:pPr algn="r"/>
              <a:t>34</a:t>
            </a:fld>
            <a:endParaRPr lang="pt-BR">
              <a:solidFill>
                <a:srgbClr val="FFFFFF"/>
              </a:solidFill>
            </a:endParaRPr>
          </a:p>
        </p:txBody>
      </p:sp>
      <p:pic>
        <p:nvPicPr>
          <p:cNvPr id="58374" name="Picture 2"/>
          <p:cNvPicPr>
            <a:picLocks noChangeAspect="1" noChangeArrowheads="1"/>
          </p:cNvPicPr>
          <p:nvPr/>
        </p:nvPicPr>
        <p:blipFill>
          <a:blip r:embed="rId2" cstate="print"/>
          <a:srcRect/>
          <a:stretch>
            <a:fillRect/>
          </a:stretch>
        </p:blipFill>
        <p:spPr bwMode="auto">
          <a:xfrm>
            <a:off x="1571625" y="2786063"/>
            <a:ext cx="3476625" cy="714375"/>
          </a:xfrm>
          <a:prstGeom prst="rect">
            <a:avLst/>
          </a:prstGeom>
          <a:noFill/>
          <a:ln w="9525">
            <a:noFill/>
            <a:miter lim="800000"/>
            <a:headEnd/>
            <a:tailEnd/>
          </a:ln>
        </p:spPr>
      </p:pic>
      <p:pic>
        <p:nvPicPr>
          <p:cNvPr id="58375" name="Picture 3"/>
          <p:cNvPicPr>
            <a:picLocks noChangeAspect="1" noChangeArrowheads="1"/>
          </p:cNvPicPr>
          <p:nvPr/>
        </p:nvPicPr>
        <p:blipFill>
          <a:blip r:embed="rId3" cstate="print"/>
          <a:srcRect/>
          <a:stretch>
            <a:fillRect/>
          </a:stretch>
        </p:blipFill>
        <p:spPr bwMode="auto">
          <a:xfrm>
            <a:off x="5715000" y="2786063"/>
            <a:ext cx="2266950" cy="657225"/>
          </a:xfrm>
          <a:prstGeom prst="rect">
            <a:avLst/>
          </a:prstGeom>
          <a:noFill/>
          <a:ln w="9525">
            <a:noFill/>
            <a:miter lim="800000"/>
            <a:headEnd/>
            <a:tailEnd/>
          </a:ln>
        </p:spPr>
      </p:pic>
      <p:sp>
        <p:nvSpPr>
          <p:cNvPr id="14" name="Seta para a direita 13"/>
          <p:cNvSpPr/>
          <p:nvPr/>
        </p:nvSpPr>
        <p:spPr>
          <a:xfrm>
            <a:off x="5286375" y="3071813"/>
            <a:ext cx="285750" cy="2857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58377" name="Picture 4"/>
          <p:cNvPicPr>
            <a:picLocks noChangeAspect="1" noChangeArrowheads="1"/>
          </p:cNvPicPr>
          <p:nvPr/>
        </p:nvPicPr>
        <p:blipFill>
          <a:blip r:embed="rId4" cstate="print"/>
          <a:srcRect/>
          <a:stretch>
            <a:fillRect/>
          </a:stretch>
        </p:blipFill>
        <p:spPr bwMode="auto">
          <a:xfrm>
            <a:off x="2214563" y="5429250"/>
            <a:ext cx="239077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p:nvPr>
        </p:nvSpPr>
        <p:spPr>
          <a:xfrm>
            <a:off x="428625" y="504825"/>
            <a:ext cx="8229600" cy="1066800"/>
          </a:xfrm>
        </p:spPr>
        <p:txBody>
          <a:bodyPr/>
          <a:lstStyle/>
          <a:p>
            <a:r>
              <a:rPr lang="pt-BR" smtClean="0"/>
              <a:t>PCE baseado no Headway</a:t>
            </a:r>
          </a:p>
        </p:txBody>
      </p:sp>
      <p:sp>
        <p:nvSpPr>
          <p:cNvPr id="59394"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O método usa a quantidade relativa de espaço “consumido” por um veiculo como base para o calculo do PCE, debaixo da premissa de que o tamanho do headway depende primariamente do veiculo seguidor de um par.</a:t>
            </a: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pPr lvl="1"/>
            <a:r>
              <a:rPr lang="pt-BR" smtClean="0">
                <a:latin typeface="Arial" charset="0"/>
                <a:cs typeface="Arial" charset="0"/>
              </a:rPr>
              <a:t>	onde PCE</a:t>
            </a:r>
            <a:r>
              <a:rPr lang="pt-BR" i="1" baseline="-25000" smtClean="0">
                <a:latin typeface="Arial" charset="0"/>
                <a:cs typeface="Arial" charset="0"/>
              </a:rPr>
              <a:t>ij</a:t>
            </a:r>
            <a:r>
              <a:rPr lang="pt-BR" smtClean="0">
                <a:latin typeface="Arial" charset="0"/>
                <a:cs typeface="Arial" charset="0"/>
              </a:rPr>
              <a:t>   é o PCE do veiculo Tipo i nas condições j, e H</a:t>
            </a:r>
            <a:r>
              <a:rPr lang="pt-BR" baseline="-25000" smtClean="0">
                <a:latin typeface="Arial" charset="0"/>
                <a:cs typeface="Arial" charset="0"/>
              </a:rPr>
              <a:t>ij</a:t>
            </a:r>
            <a:r>
              <a:rPr lang="pt-BR" smtClean="0">
                <a:latin typeface="Arial" charset="0"/>
                <a:cs typeface="Arial" charset="0"/>
              </a:rPr>
              <a:t>. H</a:t>
            </a:r>
            <a:r>
              <a:rPr lang="pt-BR" baseline="-25000" smtClean="0">
                <a:latin typeface="Arial" charset="0"/>
                <a:cs typeface="Arial" charset="0"/>
              </a:rPr>
              <a:t>pcj</a:t>
            </a:r>
            <a:r>
              <a:rPr lang="pt-BR" smtClean="0">
                <a:latin typeface="Arial" charset="0"/>
                <a:cs typeface="Arial" charset="0"/>
              </a:rPr>
              <a:t> é o headway médio para o veiculo Tipo i e automóvel para as condições j.</a:t>
            </a:r>
          </a:p>
          <a:p>
            <a:endParaRPr lang="pt-BR" smtClean="0">
              <a:latin typeface="Arial" charset="0"/>
              <a:cs typeface="Arial" charset="0"/>
            </a:endParaRPr>
          </a:p>
          <a:p>
            <a:pPr lvl="1"/>
            <a:endParaRPr lang="pt-BR" smtClean="0">
              <a:latin typeface="Arial" charset="0"/>
              <a:cs typeface="Arial" charset="0"/>
            </a:endParaRPr>
          </a:p>
          <a:p>
            <a:endParaRPr lang="pt-BR" smtClean="0">
              <a:latin typeface="Arial" charset="0"/>
              <a:cs typeface="Arial" charset="0"/>
            </a:endParaRPr>
          </a:p>
        </p:txBody>
      </p:sp>
      <p:sp>
        <p:nvSpPr>
          <p:cNvPr id="59395"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163F09ED-B9D8-4012-B526-C17897DD1F7E}" type="datetime1">
              <a:rPr lang="pt-BR" smtClean="0"/>
              <a:pPr/>
              <a:t>12/04/2010</a:t>
            </a:fld>
            <a:endParaRPr lang="pt-BR" smtClean="0"/>
          </a:p>
        </p:txBody>
      </p:sp>
      <p:sp>
        <p:nvSpPr>
          <p:cNvPr id="59396"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59397"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802967-0DC4-42B1-B211-0AF5FAFE02DF}" type="slidenum">
              <a:rPr lang="pt-BR" smtClean="0"/>
              <a:pPr/>
              <a:t>35</a:t>
            </a:fld>
            <a:endParaRPr lang="pt-BR" smtClean="0"/>
          </a:p>
        </p:txBody>
      </p:sp>
      <p:pic>
        <p:nvPicPr>
          <p:cNvPr id="59398" name="Picture 2"/>
          <p:cNvPicPr>
            <a:picLocks noChangeAspect="1" noChangeArrowheads="1"/>
          </p:cNvPicPr>
          <p:nvPr/>
        </p:nvPicPr>
        <p:blipFill>
          <a:blip r:embed="rId2" cstate="print"/>
          <a:srcRect/>
          <a:stretch>
            <a:fillRect/>
          </a:stretch>
        </p:blipFill>
        <p:spPr bwMode="auto">
          <a:xfrm>
            <a:off x="3786188" y="2714625"/>
            <a:ext cx="13811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1"/>
          <p:cNvSpPr>
            <a:spLocks noGrp="1"/>
          </p:cNvSpPr>
          <p:nvPr>
            <p:ph type="title"/>
          </p:nvPr>
        </p:nvSpPr>
        <p:spPr>
          <a:xfrm>
            <a:off x="428625" y="504825"/>
            <a:ext cx="8229600" cy="1066800"/>
          </a:xfrm>
        </p:spPr>
        <p:txBody>
          <a:bodyPr/>
          <a:lstStyle/>
          <a:p>
            <a:r>
              <a:rPr lang="pt-BR" smtClean="0"/>
              <a:t>PCE baseado no Headway</a:t>
            </a:r>
          </a:p>
        </p:txBody>
      </p:sp>
      <p:sp>
        <p:nvSpPr>
          <p:cNvPr id="9" name="Espaço Reservado para Conteúdo 8"/>
          <p:cNvSpPr>
            <a:spLocks noGrp="1"/>
          </p:cNvSpPr>
          <p:nvPr>
            <p:ph idx="1"/>
          </p:nvPr>
        </p:nvSpPr>
        <p:spPr>
          <a:xfrm>
            <a:off x="428625" y="1643063"/>
            <a:ext cx="8429625" cy="4714875"/>
          </a:xfrm>
        </p:spPr>
        <p:txBody>
          <a:bodyPr>
            <a:normAutofit lnSpcReduction="10000"/>
          </a:bodyPr>
          <a:lstStyle/>
          <a:p>
            <a:pPr>
              <a:defRPr/>
            </a:pPr>
            <a:r>
              <a:rPr lang="pt-BR" dirty="0" smtClean="0"/>
              <a:t>Calcular que PCEs baseados em headways, no entanto, não é tão simples como ele aparece pela primeira vez. Existem várias abordagens para a determinação de headways. </a:t>
            </a:r>
          </a:p>
          <a:p>
            <a:pPr>
              <a:defRPr/>
            </a:pPr>
            <a:endParaRPr lang="pt-BR" dirty="0" smtClean="0"/>
          </a:p>
          <a:p>
            <a:pPr lvl="1">
              <a:defRPr/>
            </a:pPr>
            <a:r>
              <a:rPr lang="pt-BR" dirty="0" smtClean="0"/>
              <a:t>1.Uma abordagem é definir PCEs como a relação entre a média do headway de um veículo pesado dividido pela média do headway do automóvel (5). Headway é aqui definido como o tempo ou espaço da parte traseira do veículo líder com a parte traseira do veículo de interesse. </a:t>
            </a:r>
          </a:p>
          <a:p>
            <a:pPr lvl="1">
              <a:defRPr/>
            </a:pPr>
            <a:endParaRPr lang="pt-BR" dirty="0" smtClean="0"/>
          </a:p>
          <a:p>
            <a:pPr lvl="1">
              <a:defRPr/>
            </a:pPr>
            <a:r>
              <a:rPr lang="pt-BR" dirty="0" smtClean="0"/>
              <a:t>2.Outra abordagem de PCEs baseados em headways  é selecionar headways de diversos tipos de veículos, de modo que seu espaçamento seja constante (3). Assim, gráficos de espaçamento versus headway podem ser usadas para gerar PCEs. </a:t>
            </a:r>
          </a:p>
          <a:p>
            <a:pPr lvl="1">
              <a:defRPr/>
            </a:pPr>
            <a:endParaRPr lang="pt-BR" dirty="0" smtClean="0"/>
          </a:p>
          <a:p>
            <a:pPr lvl="1">
              <a:defRPr/>
            </a:pPr>
            <a:r>
              <a:rPr lang="pt-BR" dirty="0" smtClean="0"/>
              <a:t>3.Da mesma forma, PCEs podem ser calculados a partir  do gráfico da velocidade versus headways de veículos individuais introduzindo as curvas com valores de velocidade constante (3). Isso resulta na definição dos valores PCE, resultando em um fluxo de tráfego equivalente que opera na mesma velocidade do fluxo de tráfego misto observado.(Elefteriadou- 1997)[2]</a:t>
            </a:r>
            <a:endParaRPr lang="pt-BR" dirty="0"/>
          </a:p>
        </p:txBody>
      </p:sp>
      <p:sp>
        <p:nvSpPr>
          <p:cNvPr id="60419"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A3D1F9D7-AC00-4A0E-8002-579084373CBB}" type="datetime1">
              <a:rPr lang="pt-BR" smtClean="0"/>
              <a:pPr/>
              <a:t>12/04/2010</a:t>
            </a:fld>
            <a:endParaRPr lang="pt-BR" smtClean="0"/>
          </a:p>
        </p:txBody>
      </p:sp>
      <p:sp>
        <p:nvSpPr>
          <p:cNvPr id="60420"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0421"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FF4987-DDD6-4214-91EF-50AD99845EF7}" type="slidenum">
              <a:rPr lang="pt-BR" smtClean="0"/>
              <a:pPr/>
              <a:t>36</a:t>
            </a:fld>
            <a:endParaRPr lang="pt-B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21"/>
          <p:cNvSpPr>
            <a:spLocks noGrp="1"/>
          </p:cNvSpPr>
          <p:nvPr>
            <p:ph type="title"/>
          </p:nvPr>
        </p:nvSpPr>
        <p:spPr>
          <a:xfrm>
            <a:off x="428625" y="504825"/>
            <a:ext cx="8229600" cy="1066800"/>
          </a:xfrm>
        </p:spPr>
        <p:txBody>
          <a:bodyPr/>
          <a:lstStyle/>
          <a:p>
            <a:r>
              <a:rPr lang="pt-BR" smtClean="0"/>
              <a:t>PCE baseado no atraso relativo</a:t>
            </a:r>
          </a:p>
        </p:txBody>
      </p:sp>
      <p:sp>
        <p:nvSpPr>
          <p:cNvPr id="61442" name="Espaço Reservado para Conteúdo 9"/>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Este método estima PCEs como a razão do atraso experimentado por um automóvel devido a veículos pesados e o atraso experimentado por automóveis devido a outros automóveis (Elefteriadou – 1997)[2].</a:t>
            </a: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endParaRPr lang="pt-BR" smtClean="0">
              <a:latin typeface="Arial" charset="0"/>
              <a:cs typeface="Arial" charset="0"/>
            </a:endParaRPr>
          </a:p>
          <a:p>
            <a:pPr eaLnBrk="1" hangingPunct="1"/>
            <a:r>
              <a:rPr lang="pt-BR" smtClean="0">
                <a:latin typeface="Arial" charset="0"/>
                <a:cs typeface="Arial" charset="0"/>
              </a:rPr>
              <a:t>O método é baseado no método de Walker (HCM1965)</a:t>
            </a:r>
          </a:p>
        </p:txBody>
      </p:sp>
      <p:sp>
        <p:nvSpPr>
          <p:cNvPr id="61443"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1444"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6BD16D-9FB5-4303-827B-1BDF22D3821A}" type="slidenum">
              <a:rPr lang="pt-BR" smtClean="0"/>
              <a:pPr/>
              <a:t>37</a:t>
            </a:fld>
            <a:endParaRPr lang="pt-BR" smtClean="0"/>
          </a:p>
        </p:txBody>
      </p:sp>
      <p:pic>
        <p:nvPicPr>
          <p:cNvPr id="61445" name="Picture 2"/>
          <p:cNvPicPr>
            <a:picLocks noChangeAspect="1" noChangeArrowheads="1"/>
          </p:cNvPicPr>
          <p:nvPr/>
        </p:nvPicPr>
        <p:blipFill>
          <a:blip r:embed="rId2" cstate="print"/>
          <a:srcRect/>
          <a:stretch>
            <a:fillRect/>
          </a:stretch>
        </p:blipFill>
        <p:spPr bwMode="auto">
          <a:xfrm>
            <a:off x="1571625" y="2786063"/>
            <a:ext cx="569595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21"/>
          <p:cNvSpPr>
            <a:spLocks noGrp="1"/>
          </p:cNvSpPr>
          <p:nvPr>
            <p:ph type="title"/>
          </p:nvPr>
        </p:nvSpPr>
        <p:spPr>
          <a:xfrm>
            <a:off x="428625" y="504825"/>
            <a:ext cx="8229600" cy="1066800"/>
          </a:xfrm>
        </p:spPr>
        <p:txBody>
          <a:bodyPr/>
          <a:lstStyle/>
          <a:p>
            <a:r>
              <a:rPr lang="pt-BR" smtClean="0"/>
              <a:t>PCE baseado no atraso relativo</a:t>
            </a:r>
          </a:p>
        </p:txBody>
      </p:sp>
      <p:sp>
        <p:nvSpPr>
          <p:cNvPr id="62466" name="Espaço Reservado para Conteúdo 9"/>
          <p:cNvSpPr>
            <a:spLocks noGrp="1"/>
          </p:cNvSpPr>
          <p:nvPr>
            <p:ph idx="1"/>
          </p:nvPr>
        </p:nvSpPr>
        <p:spPr>
          <a:xfrm>
            <a:off x="428625" y="1643063"/>
            <a:ext cx="8429625" cy="4714875"/>
          </a:xfrm>
        </p:spPr>
        <p:txBody>
          <a:bodyPr/>
          <a:lstStyle/>
          <a:p>
            <a:r>
              <a:rPr lang="pt-BR" smtClean="0">
                <a:latin typeface="Arial" charset="0"/>
                <a:cs typeface="Arial" charset="0"/>
              </a:rPr>
              <a:t>Cunagin e Messer [14] também combinaram o método Walker e o método de atraso relativo na sua investigação de rodovias de 2 faixas. No método Walker, um pressuposto fundamental é que veículos mais rápidos não são impedidos quando eles ultrapassam veículos mais lentos. Como resultado, não formam filas. Por outro lado, um pressuposto do método do atraso relativo é que veículos mais rápidos são sempre dificultados por veículos mais lentos e, portanto, filas se formam na seção que está sendo analisada. Sob a suposição de que o método de Walker é mais adequado em volumes baixos, e o método de atraso é mais adequado em grandes volumes, uma combinação linear dos métodos Walker e atraso foi usada para calcular PCEs para volumes intermediários. (Elefteriadou -1997)[2]</a:t>
            </a:r>
          </a:p>
        </p:txBody>
      </p:sp>
      <p:sp>
        <p:nvSpPr>
          <p:cNvPr id="62467"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2468"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6959C22-E798-43C2-B30C-96909E8FBB64}" type="slidenum">
              <a:rPr lang="pt-BR" smtClean="0"/>
              <a:pPr/>
              <a:t>38</a:t>
            </a:fld>
            <a:endParaRPr lang="pt-BR" smtClean="0"/>
          </a:p>
        </p:txBody>
      </p:sp>
      <p:grpSp>
        <p:nvGrpSpPr>
          <p:cNvPr id="62469" name="Grupo 8"/>
          <p:cNvGrpSpPr>
            <a:grpSpLocks/>
          </p:cNvGrpSpPr>
          <p:nvPr/>
        </p:nvGrpSpPr>
        <p:grpSpPr bwMode="auto">
          <a:xfrm>
            <a:off x="1714500" y="4286250"/>
            <a:ext cx="4929188" cy="2351088"/>
            <a:chOff x="1714480" y="4286256"/>
            <a:chExt cx="4929222" cy="2350541"/>
          </a:xfrm>
        </p:grpSpPr>
        <p:pic>
          <p:nvPicPr>
            <p:cNvPr id="62470" name="Picture 2"/>
            <p:cNvPicPr>
              <a:picLocks noChangeAspect="1" noChangeArrowheads="1"/>
            </p:cNvPicPr>
            <p:nvPr/>
          </p:nvPicPr>
          <p:blipFill>
            <a:blip r:embed="rId2" cstate="print"/>
            <a:srcRect/>
            <a:stretch>
              <a:fillRect/>
            </a:stretch>
          </p:blipFill>
          <p:spPr bwMode="auto">
            <a:xfrm>
              <a:off x="1714480" y="4286256"/>
              <a:ext cx="4857784" cy="2350541"/>
            </a:xfrm>
            <a:prstGeom prst="rect">
              <a:avLst/>
            </a:prstGeom>
            <a:noFill/>
            <a:ln w="9525">
              <a:noFill/>
              <a:miter lim="800000"/>
              <a:headEnd/>
              <a:tailEnd/>
            </a:ln>
          </p:spPr>
        </p:pic>
        <p:sp>
          <p:nvSpPr>
            <p:cNvPr id="8" name="Retângulo 7"/>
            <p:cNvSpPr/>
            <p:nvPr/>
          </p:nvSpPr>
          <p:spPr>
            <a:xfrm>
              <a:off x="6143636" y="4500519"/>
              <a:ext cx="500066" cy="42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4"/>
          <p:cNvSpPr>
            <a:spLocks noGrp="1"/>
          </p:cNvSpPr>
          <p:nvPr>
            <p:ph type="title"/>
          </p:nvPr>
        </p:nvSpPr>
        <p:spPr>
          <a:xfrm>
            <a:off x="428625" y="504825"/>
            <a:ext cx="8229600" cy="1066800"/>
          </a:xfrm>
        </p:spPr>
        <p:txBody>
          <a:bodyPr/>
          <a:lstStyle/>
          <a:p>
            <a:pPr eaLnBrk="1" hangingPunct="1"/>
            <a:r>
              <a:rPr lang="pt-BR" smtClean="0"/>
              <a:t>Outros tipos de medidas para rodovias</a:t>
            </a:r>
          </a:p>
        </p:txBody>
      </p:sp>
      <p:sp>
        <p:nvSpPr>
          <p:cNvPr id="63490" name="Espaço Reservado para Conteúdo 5"/>
          <p:cNvSpPr>
            <a:spLocks noGrp="1"/>
          </p:cNvSpPr>
          <p:nvPr>
            <p:ph idx="1"/>
          </p:nvPr>
        </p:nvSpPr>
        <p:spPr>
          <a:xfrm>
            <a:off x="428625" y="1643063"/>
            <a:ext cx="8429625" cy="4714875"/>
          </a:xfrm>
        </p:spPr>
        <p:txBody>
          <a:bodyPr/>
          <a:lstStyle/>
          <a:p>
            <a:pPr eaLnBrk="1" hangingPunct="1"/>
            <a:r>
              <a:rPr lang="pt-BR" smtClean="0">
                <a:latin typeface="Arial" charset="0"/>
                <a:cs typeface="Arial" charset="0"/>
              </a:rPr>
              <a:t>O que existe me termos de fator de equivalência na literatura....(modelos).</a:t>
            </a:r>
          </a:p>
          <a:p>
            <a:pPr eaLnBrk="1" hangingPunct="1"/>
            <a:endParaRPr lang="pt-BR" smtClean="0">
              <a:latin typeface="Arial" charset="0"/>
              <a:cs typeface="Arial" charset="0"/>
            </a:endParaRPr>
          </a:p>
          <a:p>
            <a:pPr lvl="1" eaLnBrk="1" hangingPunct="1"/>
            <a:r>
              <a:rPr lang="pt-BR" smtClean="0">
                <a:latin typeface="Arial" charset="0"/>
                <a:cs typeface="Arial" charset="0"/>
              </a:rPr>
              <a:t>Método de análise de regressão (medida de qualidade ou uso da capacidade)</a:t>
            </a:r>
          </a:p>
          <a:p>
            <a:pPr lvl="2" eaLnBrk="1" hangingPunct="1"/>
            <a:endParaRPr lang="pt-BR" smtClean="0">
              <a:latin typeface="Arial" charset="0"/>
              <a:cs typeface="Arial" charset="0"/>
            </a:endParaRPr>
          </a:p>
          <a:p>
            <a:pPr lvl="1" eaLnBrk="1" hangingPunct="1"/>
            <a:r>
              <a:rPr lang="pt-BR" smtClean="0">
                <a:latin typeface="Arial" charset="0"/>
                <a:cs typeface="Arial" charset="0"/>
              </a:rPr>
              <a:t>Também diferentes critérios para o calculo do PCE</a:t>
            </a:r>
          </a:p>
          <a:p>
            <a:pPr lvl="2" eaLnBrk="1" hangingPunct="1"/>
            <a:r>
              <a:rPr lang="pt-BR" smtClean="0">
                <a:latin typeface="Arial" charset="0"/>
                <a:cs typeface="Arial" charset="0"/>
              </a:rPr>
              <a:t>PCE baseado em veiculo-hora</a:t>
            </a:r>
          </a:p>
          <a:p>
            <a:pPr lvl="2" eaLnBrk="1" hangingPunct="1"/>
            <a:r>
              <a:rPr lang="pt-BR" smtClean="0">
                <a:latin typeface="Arial" charset="0"/>
                <a:cs typeface="Arial" charset="0"/>
              </a:rPr>
              <a:t>PCE baseado em tempo de viagem</a:t>
            </a:r>
          </a:p>
          <a:p>
            <a:pPr lvl="2" eaLnBrk="1" hangingPunct="1"/>
            <a:r>
              <a:rPr lang="pt-BR" smtClean="0">
                <a:latin typeface="Arial" charset="0"/>
                <a:cs typeface="Arial" charset="0"/>
              </a:rPr>
              <a:t>PCE baseado em pelotões</a:t>
            </a:r>
          </a:p>
          <a:p>
            <a:pPr lvl="2" eaLnBrk="1" hangingPunct="1"/>
            <a:r>
              <a:rPr lang="pt-BR" smtClean="0">
                <a:latin typeface="Arial" charset="0"/>
                <a:cs typeface="Arial" charset="0"/>
              </a:rPr>
              <a:t>PCE baseado na velocidade</a:t>
            </a:r>
          </a:p>
          <a:p>
            <a:pPr lvl="2" eaLnBrk="1" hangingPunct="1"/>
            <a:r>
              <a:rPr lang="pt-BR" smtClean="0">
                <a:latin typeface="Arial" charset="0"/>
                <a:cs typeface="Arial" charset="0"/>
              </a:rPr>
              <a:t>PCE baseado na capacidade básica da via.</a:t>
            </a:r>
          </a:p>
        </p:txBody>
      </p:sp>
      <p:sp>
        <p:nvSpPr>
          <p:cNvPr id="63491" name="Espaço Reservado para Data 1"/>
          <p:cNvSpPr txBox="1">
            <a:spLocks noGrp="1"/>
          </p:cNvSpPr>
          <p:nvPr/>
        </p:nvSpPr>
        <p:spPr bwMode="auto">
          <a:xfrm>
            <a:off x="8429625" y="6643688"/>
            <a:ext cx="714375" cy="214312"/>
          </a:xfrm>
          <a:prstGeom prst="rect">
            <a:avLst/>
          </a:prstGeom>
          <a:noFill/>
          <a:ln w="9525">
            <a:noFill/>
            <a:miter lim="800000"/>
            <a:headEnd/>
            <a:tailEnd/>
          </a:ln>
        </p:spPr>
        <p:txBody>
          <a:bodyPr/>
          <a:lstStyle/>
          <a:p>
            <a:fld id="{0F4EBD18-CB12-451D-B3B7-3AC368BAF76D}" type="datetime1">
              <a:rPr lang="pt-BR" sz="800">
                <a:solidFill>
                  <a:schemeClr val="accent2"/>
                </a:solidFill>
              </a:rPr>
              <a:pPr/>
              <a:t>12/04/2010</a:t>
            </a:fld>
            <a:endParaRPr lang="pt-BR" sz="800">
              <a:solidFill>
                <a:schemeClr val="accent2"/>
              </a:solidFill>
            </a:endParaRPr>
          </a:p>
        </p:txBody>
      </p:sp>
      <p:sp>
        <p:nvSpPr>
          <p:cNvPr id="63492" name="Espaço Reservado para Rodapé 2"/>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63493" name="Espaço Reservado para Número de Slide 3"/>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29D28F12-B926-4E75-B677-03DCDE114523}" type="slidenum">
              <a:rPr lang="pt-BR">
                <a:solidFill>
                  <a:srgbClr val="FFFFFF"/>
                </a:solidFill>
              </a:rPr>
              <a:pPr algn="r"/>
              <a:t>39</a:t>
            </a:fld>
            <a:endParaRPr lang="pt-BR">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ítulo 1"/>
          <p:cNvSpPr>
            <a:spLocks noGrp="1"/>
          </p:cNvSpPr>
          <p:nvPr>
            <p:ph type="title"/>
          </p:nvPr>
        </p:nvSpPr>
        <p:spPr>
          <a:xfrm>
            <a:off x="428625" y="504825"/>
            <a:ext cx="8229600" cy="1066800"/>
          </a:xfrm>
        </p:spPr>
        <p:txBody>
          <a:bodyPr/>
          <a:lstStyle/>
          <a:p>
            <a:r>
              <a:rPr lang="pt-BR" smtClean="0"/>
              <a:t>Objetivo do trabalho.</a:t>
            </a:r>
            <a:br>
              <a:rPr lang="pt-BR" smtClean="0"/>
            </a:br>
            <a:endParaRPr lang="pt-BR" smtClean="0"/>
          </a:p>
        </p:txBody>
      </p:sp>
      <p:sp>
        <p:nvSpPr>
          <p:cNvPr id="21506" name="Espaço Reservado para Conteúdo 2"/>
          <p:cNvSpPr>
            <a:spLocks noGrp="1"/>
          </p:cNvSpPr>
          <p:nvPr>
            <p:ph idx="1"/>
          </p:nvPr>
        </p:nvSpPr>
        <p:spPr>
          <a:xfrm>
            <a:off x="428625" y="1643063"/>
            <a:ext cx="8429625" cy="4714875"/>
          </a:xfrm>
        </p:spPr>
        <p:txBody>
          <a:bodyPr/>
          <a:lstStyle/>
          <a:p>
            <a:endParaRPr lang="pt-BR" smtClean="0">
              <a:latin typeface="Arial" charset="0"/>
              <a:cs typeface="Arial" charset="0"/>
            </a:endParaRPr>
          </a:p>
          <a:p>
            <a:endParaRPr lang="pt-BR" smtClean="0">
              <a:latin typeface="Arial" charset="0"/>
              <a:cs typeface="Arial" charset="0"/>
            </a:endParaRPr>
          </a:p>
          <a:p>
            <a:r>
              <a:rPr lang="pt-BR" smtClean="0">
                <a:latin typeface="Arial" charset="0"/>
                <a:cs typeface="Arial" charset="0"/>
              </a:rPr>
              <a:t>Estudar o impacto de veículos lentos, no fluxo do trafego e na capacidade da via.</a:t>
            </a:r>
          </a:p>
          <a:p>
            <a:endParaRPr lang="pt-BR" smtClean="0">
              <a:latin typeface="Arial" charset="0"/>
              <a:cs typeface="Arial" charset="0"/>
            </a:endParaRPr>
          </a:p>
          <a:p>
            <a:r>
              <a:rPr lang="pt-BR" smtClean="0">
                <a:latin typeface="Arial" charset="0"/>
                <a:cs typeface="Arial" charset="0"/>
              </a:rPr>
              <a:t>Avaliar a interação entre automóveis e caminhões no trafego, buscando elaborar um modelo ou método para melhor representação e previsão de capacidade em vias levando em conta a heterogeneidade dos veículos.</a:t>
            </a: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p:txBody>
      </p:sp>
      <p:sp>
        <p:nvSpPr>
          <p:cNvPr id="21507"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58BB0A7-1958-4D01-884B-9D3BFF349547}" type="datetime1">
              <a:rPr lang="pt-BR" smtClean="0"/>
              <a:pPr/>
              <a:t>12/04/2010</a:t>
            </a:fld>
            <a:endParaRPr lang="pt-BR" smtClean="0"/>
          </a:p>
        </p:txBody>
      </p:sp>
      <p:sp>
        <p:nvSpPr>
          <p:cNvPr id="21508"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1509"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58894A9-FA03-49C6-BE1F-0EADF09C87EA}" type="slidenum">
              <a:rPr lang="pt-BR" smtClean="0"/>
              <a:pPr/>
              <a:t>4</a:t>
            </a:fld>
            <a:endParaRPr lang="pt-B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p:cNvSpPr>
            <a:spLocks noGrp="1"/>
          </p:cNvSpPr>
          <p:nvPr>
            <p:ph type="title"/>
          </p:nvPr>
        </p:nvSpPr>
        <p:spPr>
          <a:xfrm>
            <a:off x="428625" y="504825"/>
            <a:ext cx="8229600" cy="1066800"/>
          </a:xfrm>
        </p:spPr>
        <p:txBody>
          <a:bodyPr/>
          <a:lstStyle/>
          <a:p>
            <a:r>
              <a:rPr lang="pt-BR" smtClean="0"/>
              <a:t>Método de regressão</a:t>
            </a:r>
          </a:p>
        </p:txBody>
      </p:sp>
      <p:sp>
        <p:nvSpPr>
          <p:cNvPr id="64514" name="Espaço Reservado para Conteúdo 14"/>
          <p:cNvSpPr>
            <a:spLocks noGrp="1"/>
          </p:cNvSpPr>
          <p:nvPr>
            <p:ph idx="1"/>
          </p:nvPr>
        </p:nvSpPr>
        <p:spPr>
          <a:xfrm>
            <a:off x="428625" y="1643063"/>
            <a:ext cx="8429625" cy="4714875"/>
          </a:xfrm>
        </p:spPr>
        <p:txBody>
          <a:bodyPr/>
          <a:lstStyle/>
          <a:p>
            <a:r>
              <a:rPr lang="pt-BR" smtClean="0">
                <a:latin typeface="Arial" charset="0"/>
                <a:cs typeface="Arial" charset="0"/>
              </a:rPr>
              <a:t>Reilly &amp; Seifert [15]  ajustaram coeficientes que melhor representem a função fluxo-impedância, como por exemplo uma função quadrática,  onde u=velocidade e q=fluxo</a:t>
            </a:r>
          </a:p>
          <a:p>
            <a:endParaRPr lang="pt-BR" smtClean="0">
              <a:latin typeface="Arial" charset="0"/>
              <a:cs typeface="Arial" charset="0"/>
            </a:endParaRPr>
          </a:p>
          <a:p>
            <a:endParaRPr lang="pt-BR" smtClean="0">
              <a:latin typeface="Arial" charset="0"/>
              <a:cs typeface="Arial" charset="0"/>
            </a:endParaRPr>
          </a:p>
          <a:p>
            <a:r>
              <a:rPr lang="pt-BR" smtClean="0">
                <a:latin typeface="Arial" charset="0"/>
                <a:cs typeface="Arial" charset="0"/>
              </a:rPr>
              <a:t>Os coeficientes a, b e c foram determinados através de ajuste polinomial para um fluxo misto com 80% de caminhões.  A partir desta, foram construídas curvas eqüidistantes para porcentagem de caminhões de 60%, 40%, e 20%.</a:t>
            </a:r>
          </a:p>
          <a:p>
            <a:r>
              <a:rPr lang="pt-BR" smtClean="0">
                <a:latin typeface="Arial" charset="0"/>
                <a:cs typeface="Arial" charset="0"/>
              </a:rPr>
              <a:t>O valor de equivalente ET foi determinado considerando que, para uma mesma velocidade, o numero de carros de passeio equivalente é igual para os dois fluxos.</a:t>
            </a: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p:txBody>
      </p:sp>
      <p:sp>
        <p:nvSpPr>
          <p:cNvPr id="64515"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4A45E7C-0697-4E90-A56F-3B527F6DAF86}" type="datetime1">
              <a:rPr lang="pt-BR" smtClean="0"/>
              <a:pPr/>
              <a:t>12/04/2010</a:t>
            </a:fld>
            <a:endParaRPr lang="pt-BR" smtClean="0"/>
          </a:p>
        </p:txBody>
      </p:sp>
      <p:sp>
        <p:nvSpPr>
          <p:cNvPr id="64516"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4517"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85F8D5-83B8-493F-BF6E-34B1B238C7F6}" type="slidenum">
              <a:rPr lang="pt-BR" smtClean="0"/>
              <a:pPr/>
              <a:t>40</a:t>
            </a:fld>
            <a:endParaRPr lang="pt-BR" smtClean="0"/>
          </a:p>
        </p:txBody>
      </p:sp>
      <p:pic>
        <p:nvPicPr>
          <p:cNvPr id="64518" name="Picture 2"/>
          <p:cNvPicPr>
            <a:picLocks noChangeAspect="1" noChangeArrowheads="1"/>
          </p:cNvPicPr>
          <p:nvPr/>
        </p:nvPicPr>
        <p:blipFill>
          <a:blip r:embed="rId2" cstate="print"/>
          <a:srcRect b="-10146"/>
          <a:stretch>
            <a:fillRect/>
          </a:stretch>
        </p:blipFill>
        <p:spPr bwMode="auto">
          <a:xfrm>
            <a:off x="3143250" y="2357438"/>
            <a:ext cx="1785938" cy="330200"/>
          </a:xfrm>
          <a:prstGeom prst="rect">
            <a:avLst/>
          </a:prstGeom>
          <a:noFill/>
          <a:ln w="9525">
            <a:noFill/>
            <a:miter lim="800000"/>
            <a:headEnd/>
            <a:tailEnd/>
          </a:ln>
        </p:spPr>
      </p:pic>
      <p:pic>
        <p:nvPicPr>
          <p:cNvPr id="64519" name="Picture 3"/>
          <p:cNvPicPr>
            <a:picLocks noChangeAspect="1" noChangeArrowheads="1"/>
          </p:cNvPicPr>
          <p:nvPr/>
        </p:nvPicPr>
        <p:blipFill>
          <a:blip r:embed="rId3" cstate="print"/>
          <a:srcRect/>
          <a:stretch>
            <a:fillRect/>
          </a:stretch>
        </p:blipFill>
        <p:spPr bwMode="auto">
          <a:xfrm>
            <a:off x="1714500" y="4714875"/>
            <a:ext cx="4929188"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p:cNvSpPr>
            <a:spLocks noGrp="1"/>
          </p:cNvSpPr>
          <p:nvPr>
            <p:ph type="title"/>
          </p:nvPr>
        </p:nvSpPr>
        <p:spPr>
          <a:xfrm>
            <a:off x="428625" y="504825"/>
            <a:ext cx="8229600" cy="1066800"/>
          </a:xfrm>
        </p:spPr>
        <p:txBody>
          <a:bodyPr/>
          <a:lstStyle/>
          <a:p>
            <a:r>
              <a:rPr lang="pt-BR" smtClean="0"/>
              <a:t>PCE baseado em veiculos-hora e tempo de viagem</a:t>
            </a:r>
          </a:p>
        </p:txBody>
      </p:sp>
      <p:sp>
        <p:nvSpPr>
          <p:cNvPr id="65538"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Sunmer et al (1984 )[10] desenvolveu um método de calculo de PCE baseado em veiculo-horas para vias urbanas e suburbanas. O objetivo é determinar o numero extra de veiculos-hora (o produto de numero de veículos e tempo gasto pelos veículos em uma seção da rodovia) causada pela introdução de veículos pesados no fluxo de trafego. O numero adicional de veiculos-hora formam a base para os valores PCE.</a:t>
            </a:r>
          </a:p>
          <a:p>
            <a:endParaRPr lang="pt-BR" smtClean="0">
              <a:latin typeface="Arial" charset="0"/>
              <a:cs typeface="Arial" charset="0"/>
            </a:endParaRPr>
          </a:p>
          <a:p>
            <a:r>
              <a:rPr lang="pt-BR" smtClean="0">
                <a:latin typeface="Arial" charset="0"/>
                <a:cs typeface="Arial" charset="0"/>
              </a:rPr>
              <a:t>Já Keller e Saklas (1984)[16] usaram um modelo de simulação macroscópico, para estimar os valores PCE de vários veículos pesados viajando em vias arteriais urbanas em função do volume do trafego, classificação do veículos, e ciclo semafórico. Eles utilizaram um modelo macroscópico para verificar que o impacto de veículos pesados na redução total da capacidade era mais um efeito do fluxo do trafego do que dos veículos individuais. PCEs foram estimados como a razão dos tempos de viagem totais de veículos pesados em relação a veículos passageiros. (Elefteriadou – 1997)[2]</a:t>
            </a:r>
          </a:p>
          <a:p>
            <a:endParaRPr lang="pt-BR" smtClean="0">
              <a:latin typeface="Arial" charset="0"/>
              <a:cs typeface="Arial" charset="0"/>
            </a:endParaRPr>
          </a:p>
          <a:p>
            <a:r>
              <a:rPr lang="pt-BR" smtClean="0">
                <a:latin typeface="Arial" charset="0"/>
                <a:cs typeface="Arial" charset="0"/>
              </a:rPr>
              <a:t>Demarchi e Setti [11]demonstraram que o impacto combinado de tipos diferentes de caminhão sobre o fluxo de tráfego não pode ser derivado de uma simples combinação algébrica dos impactos de cada tipo de caminhão individuais</a:t>
            </a:r>
          </a:p>
          <a:p>
            <a:endParaRPr lang="pt-BR" smtClean="0">
              <a:latin typeface="Arial" charset="0"/>
              <a:cs typeface="Arial" charset="0"/>
            </a:endParaRPr>
          </a:p>
        </p:txBody>
      </p:sp>
      <p:sp>
        <p:nvSpPr>
          <p:cNvPr id="65539"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C4749DB-F764-4B85-9958-7FAF13066D32}" type="datetime1">
              <a:rPr lang="pt-BR" smtClean="0"/>
              <a:pPr/>
              <a:t>12/04/2010</a:t>
            </a:fld>
            <a:endParaRPr lang="pt-BR" smtClean="0"/>
          </a:p>
        </p:txBody>
      </p:sp>
      <p:sp>
        <p:nvSpPr>
          <p:cNvPr id="65540"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5541"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0F35400-94AB-4C6B-941E-F9ACFD6D293D}" type="slidenum">
              <a:rPr lang="pt-BR" smtClean="0"/>
              <a:pPr/>
              <a:t>41</a:t>
            </a:fld>
            <a:endParaRPr lang="pt-B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ítulo 1"/>
          <p:cNvSpPr>
            <a:spLocks noGrp="1"/>
          </p:cNvSpPr>
          <p:nvPr>
            <p:ph type="title"/>
          </p:nvPr>
        </p:nvSpPr>
        <p:spPr>
          <a:xfrm>
            <a:off x="428625" y="504825"/>
            <a:ext cx="8229600" cy="1066800"/>
          </a:xfrm>
        </p:spPr>
        <p:txBody>
          <a:bodyPr/>
          <a:lstStyle/>
          <a:p>
            <a:r>
              <a:rPr lang="pt-BR" smtClean="0"/>
              <a:t>PCE baseado na formação de pelotões</a:t>
            </a:r>
          </a:p>
        </p:txBody>
      </p:sp>
      <p:sp>
        <p:nvSpPr>
          <p:cNvPr id="66562" name="Espaço Reservado para Conteúdo 2"/>
          <p:cNvSpPr>
            <a:spLocks noGrp="1"/>
          </p:cNvSpPr>
          <p:nvPr>
            <p:ph idx="1"/>
          </p:nvPr>
        </p:nvSpPr>
        <p:spPr>
          <a:xfrm>
            <a:off x="428625" y="1428750"/>
            <a:ext cx="8429625" cy="5286375"/>
          </a:xfrm>
        </p:spPr>
        <p:txBody>
          <a:bodyPr/>
          <a:lstStyle/>
          <a:p>
            <a:r>
              <a:rPr lang="pt-BR" sz="1500" smtClean="0">
                <a:latin typeface="Arial" charset="0"/>
                <a:cs typeface="Arial" charset="0"/>
              </a:rPr>
              <a:t>Em rodovias de 2 faixas, o platooning (formação de pelotões) é causado por veículos rápidos encontrando veículos mais lentos e impedidos de poder passar. Veículos pesados têm uma maior propensão individual para se tornar líderes do pelotão do que os automóveis de passageiros. O método calcula a razão da taxa de percentagem de lideres, por tipo de veículo, a percentagem do total, por tipo de veículo. Estas razões são normalizados para a proporção original para automóveis de passageiros, e obtidos a PCEs em termos de liderança de pelotão.  (Van Aerde e Yagar)[17]</a:t>
            </a:r>
          </a:p>
          <a:p>
            <a:endParaRPr lang="pt-BR" sz="1500" smtClean="0">
              <a:latin typeface="Arial" charset="0"/>
              <a:cs typeface="Arial" charset="0"/>
            </a:endParaRPr>
          </a:p>
          <a:p>
            <a:r>
              <a:rPr lang="pt-BR" sz="1500" smtClean="0">
                <a:latin typeface="Arial" charset="0"/>
                <a:cs typeface="Arial" charset="0"/>
              </a:rPr>
              <a:t>Outra maneira de calculo analisada, foi da perspectiva dos veículos seguidores. Em se comparando a quantidade de veículos seguidores, em relação ao volume do trafego. A equação pode ser descrita como:</a:t>
            </a:r>
          </a:p>
          <a:p>
            <a:endParaRPr lang="pt-BR" sz="1500" smtClean="0">
              <a:latin typeface="Arial" charset="0"/>
              <a:cs typeface="Arial" charset="0"/>
            </a:endParaRPr>
          </a:p>
          <a:p>
            <a:pPr lvl="1"/>
            <a:r>
              <a:rPr lang="pt-BR" sz="1500" smtClean="0">
                <a:latin typeface="Arial" charset="0"/>
                <a:cs typeface="Arial" charset="0"/>
              </a:rPr>
              <a:t>	Número de seguidores (followers) = B0 + B1 (automóveis) + B2 (caminhões) + B3 (outros veículos) + B4 (veículos sentido oposto)*</a:t>
            </a:r>
          </a:p>
          <a:p>
            <a:pPr lvl="1"/>
            <a:endParaRPr lang="pt-BR" sz="1500" smtClean="0">
              <a:latin typeface="Arial" charset="0"/>
              <a:cs typeface="Arial" charset="0"/>
            </a:endParaRPr>
          </a:p>
          <a:p>
            <a:pPr lvl="1"/>
            <a:r>
              <a:rPr lang="pt-BR" sz="1500" smtClean="0">
                <a:latin typeface="Arial" charset="0"/>
                <a:cs typeface="Arial" charset="0"/>
              </a:rPr>
              <a:t>onde Bo  é o numero de seguidores constantes,</a:t>
            </a:r>
          </a:p>
          <a:p>
            <a:pPr lvl="1"/>
            <a:r>
              <a:rPr lang="pt-BR" sz="1500" smtClean="0">
                <a:latin typeface="Arial" charset="0"/>
                <a:cs typeface="Arial" charset="0"/>
              </a:rPr>
              <a:t>B1 a B3 representam o numero de seguidores adicionais produzidos por veiculo. </a:t>
            </a:r>
          </a:p>
          <a:p>
            <a:pPr lvl="1"/>
            <a:r>
              <a:rPr lang="pt-BR" sz="1500" smtClean="0">
                <a:latin typeface="Arial" charset="0"/>
                <a:cs typeface="Arial" charset="0"/>
              </a:rPr>
              <a:t>B4 representa o numero de seguidores produzidos por um veiculo no sentido oposto (considerando um fluxo médio de 1000 vph)</a:t>
            </a:r>
          </a:p>
          <a:p>
            <a:pPr lvl="1"/>
            <a:endParaRPr lang="pt-BR" sz="1500" smtClean="0">
              <a:latin typeface="Arial" charset="0"/>
              <a:cs typeface="Arial" charset="0"/>
            </a:endParaRPr>
          </a:p>
          <a:p>
            <a:pPr lvl="1">
              <a:buFont typeface="Georgia" pitchFamily="18" charset="0"/>
              <a:buNone/>
            </a:pPr>
            <a:r>
              <a:rPr lang="nb-NO" sz="1500" baseline="-25000" smtClean="0">
                <a:latin typeface="Arial" charset="0"/>
                <a:cs typeface="Arial" charset="0"/>
              </a:rPr>
              <a:t>*equação aqui foi adaptada para caminhões, ignorando os demais termos</a:t>
            </a:r>
            <a:endParaRPr lang="pt-BR" sz="1500" baseline="-25000" smtClean="0">
              <a:latin typeface="Arial" charset="0"/>
              <a:cs typeface="Arial" charset="0"/>
            </a:endParaRPr>
          </a:p>
          <a:p>
            <a:pPr lvl="1"/>
            <a:endParaRPr lang="pt-BR" sz="1500" smtClean="0">
              <a:latin typeface="Arial" charset="0"/>
              <a:cs typeface="Arial" charset="0"/>
            </a:endParaRPr>
          </a:p>
        </p:txBody>
      </p:sp>
      <p:sp>
        <p:nvSpPr>
          <p:cNvPr id="66563"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A8DC991D-B8FF-48E9-8BA8-B296A1CA153F}" type="datetime1">
              <a:rPr lang="pt-BR" smtClean="0"/>
              <a:pPr/>
              <a:t>12/04/2010</a:t>
            </a:fld>
            <a:endParaRPr lang="pt-BR" smtClean="0"/>
          </a:p>
        </p:txBody>
      </p:sp>
      <p:sp>
        <p:nvSpPr>
          <p:cNvPr id="66564"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6565"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C1F00AE-266E-4674-A1C8-F140DCE0EA47}" type="slidenum">
              <a:rPr lang="pt-BR" smtClean="0"/>
              <a:pPr/>
              <a:t>42</a:t>
            </a:fld>
            <a:endParaRPr lang="pt-B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ítulo 1"/>
          <p:cNvSpPr>
            <a:spLocks noGrp="1"/>
          </p:cNvSpPr>
          <p:nvPr>
            <p:ph type="title"/>
          </p:nvPr>
        </p:nvSpPr>
        <p:spPr>
          <a:xfrm>
            <a:off x="428625" y="504825"/>
            <a:ext cx="8229600" cy="1066800"/>
          </a:xfrm>
        </p:spPr>
        <p:txBody>
          <a:bodyPr/>
          <a:lstStyle/>
          <a:p>
            <a:r>
              <a:rPr lang="pt-BR" smtClean="0"/>
              <a:t>PCE baseado na velocidade utilizando regressão</a:t>
            </a:r>
          </a:p>
        </p:txBody>
      </p:sp>
      <p:sp>
        <p:nvSpPr>
          <p:cNvPr id="67586" name="Espaço Reservado para Conteúdo 2"/>
          <p:cNvSpPr>
            <a:spLocks noGrp="1"/>
          </p:cNvSpPr>
          <p:nvPr>
            <p:ph idx="1"/>
          </p:nvPr>
        </p:nvSpPr>
        <p:spPr>
          <a:xfrm>
            <a:off x="428625" y="1500188"/>
            <a:ext cx="8429625" cy="4714875"/>
          </a:xfrm>
        </p:spPr>
        <p:txBody>
          <a:bodyPr>
            <a:normAutofit lnSpcReduction="10000"/>
          </a:bodyPr>
          <a:lstStyle/>
          <a:p>
            <a:r>
              <a:rPr lang="pt-BR" smtClean="0">
                <a:latin typeface="Arial" charset="0"/>
                <a:cs typeface="Arial" charset="0"/>
              </a:rPr>
              <a:t>Van Aerde e Yagar [17] desenvolveram uma metodologia para calcular PCE com base nas taxas relativas de redução de velocidade de cada tipo de veiculo. Para isto, um modelo de regressão linear múltipla foi usado para estimar os coeficientes de velocidade “livre” e  a  redução de velocidade de vários percentis de velocidade (10, 50 e 90 %)</a:t>
            </a:r>
          </a:p>
          <a:p>
            <a:endParaRPr lang="pt-BR" smtClean="0">
              <a:latin typeface="Arial" charset="0"/>
              <a:cs typeface="Arial" charset="0"/>
            </a:endParaRPr>
          </a:p>
          <a:p>
            <a:pPr lvl="1"/>
            <a:r>
              <a:rPr lang="pt-BR" smtClean="0">
                <a:latin typeface="Arial" charset="0"/>
                <a:cs typeface="Arial" charset="0"/>
              </a:rPr>
              <a:t>	Percentil velocidade = velocidade livre + C1 (numero de automóveis) + C2 (numero de caminhões) + C5 (numero de veículos no sentido oposto) *</a:t>
            </a:r>
          </a:p>
          <a:p>
            <a:endParaRPr lang="pt-BR" smtClean="0">
              <a:latin typeface="Arial" charset="0"/>
              <a:cs typeface="Arial" charset="0"/>
            </a:endParaRPr>
          </a:p>
          <a:p>
            <a:endParaRPr lang="pt-BR" smtClean="0">
              <a:latin typeface="Arial" charset="0"/>
              <a:cs typeface="Arial" charset="0"/>
            </a:endParaRPr>
          </a:p>
          <a:p>
            <a:r>
              <a:rPr lang="pt-BR" smtClean="0">
                <a:latin typeface="Arial" charset="0"/>
                <a:cs typeface="Arial" charset="0"/>
              </a:rPr>
              <a:t>Os Coeficientes C1, C2 e C5 indicam os quantidades relativas de redução de velocidade devido ao respectivo tipo de veiculo ou direção de fluxo. Valores de PCE são determinados como:</a:t>
            </a:r>
          </a:p>
          <a:p>
            <a:endParaRPr lang="nb-NO" smtClean="0">
              <a:latin typeface="Arial" charset="0"/>
              <a:cs typeface="Arial" charset="0"/>
            </a:endParaRPr>
          </a:p>
          <a:p>
            <a:pPr lvl="1"/>
            <a:r>
              <a:rPr lang="nb-NO" smtClean="0">
                <a:latin typeface="Arial" charset="0"/>
                <a:cs typeface="Arial" charset="0"/>
              </a:rPr>
              <a:t>	PCE para veiculos tipo n = Cn/C1</a:t>
            </a:r>
          </a:p>
          <a:p>
            <a:endParaRPr lang="nb-NO" smtClean="0">
              <a:latin typeface="Arial" charset="0"/>
              <a:cs typeface="Arial" charset="0"/>
            </a:endParaRPr>
          </a:p>
          <a:p>
            <a:endParaRPr lang="nb-NO" smtClean="0">
              <a:latin typeface="Arial" charset="0"/>
              <a:cs typeface="Arial" charset="0"/>
            </a:endParaRPr>
          </a:p>
          <a:p>
            <a:pPr>
              <a:buFont typeface="Georgia" pitchFamily="18" charset="0"/>
              <a:buNone/>
            </a:pPr>
            <a:r>
              <a:rPr lang="nb-NO" baseline="-25000" smtClean="0">
                <a:latin typeface="Arial" charset="0"/>
                <a:cs typeface="Arial" charset="0"/>
              </a:rPr>
              <a:t>*equação aqui foi adaptada para caminhões, ignorando os demais termos</a:t>
            </a:r>
            <a:endParaRPr lang="pt-BR" baseline="-25000" smtClean="0">
              <a:latin typeface="Arial" charset="0"/>
              <a:cs typeface="Arial" charset="0"/>
            </a:endParaRPr>
          </a:p>
        </p:txBody>
      </p:sp>
      <p:sp>
        <p:nvSpPr>
          <p:cNvPr id="67587"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7F3B77EF-0937-4089-B1E4-C91BE2CD755F}" type="datetime1">
              <a:rPr lang="pt-BR" smtClean="0"/>
              <a:pPr/>
              <a:t>12/04/2010</a:t>
            </a:fld>
            <a:endParaRPr lang="pt-BR" smtClean="0"/>
          </a:p>
        </p:txBody>
      </p:sp>
      <p:sp>
        <p:nvSpPr>
          <p:cNvPr id="67588"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7589"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F38CA95-5433-4770-B2DF-F7F988A5FB42}" type="slidenum">
              <a:rPr lang="pt-BR" smtClean="0"/>
              <a:pPr/>
              <a:t>43</a:t>
            </a:fld>
            <a:endParaRPr lang="pt-B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ítulo 1"/>
          <p:cNvSpPr>
            <a:spLocks noGrp="1"/>
          </p:cNvSpPr>
          <p:nvPr>
            <p:ph type="title"/>
          </p:nvPr>
        </p:nvSpPr>
        <p:spPr>
          <a:xfrm>
            <a:off x="428625" y="504825"/>
            <a:ext cx="8229600" cy="1066800"/>
          </a:xfrm>
        </p:spPr>
        <p:txBody>
          <a:bodyPr/>
          <a:lstStyle/>
          <a:p>
            <a:r>
              <a:rPr lang="pt-BR" smtClean="0"/>
              <a:t>Comentarios Myung-Soon Chang. (Van Aerde and Yagar)</a:t>
            </a:r>
          </a:p>
        </p:txBody>
      </p:sp>
      <p:sp>
        <p:nvSpPr>
          <p:cNvPr id="68610"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Método é sensível a definição de o que é um pelotão. Na literatura existem valores desde 2s ate 8s.</a:t>
            </a:r>
          </a:p>
          <a:p>
            <a:r>
              <a:rPr lang="pt-BR" smtClean="0">
                <a:latin typeface="Arial" charset="0"/>
                <a:cs typeface="Arial" charset="0"/>
              </a:rPr>
              <a:t>A definição de equivalente E=Cn/Cp supõe que não existem correlações entre o par de veículos. Caso exista multicolieneardidade entre variáveis independentes, os valores podem ate se tornar negativos. E também mudarem quando um coeficiente é retirado da equação.</a:t>
            </a:r>
          </a:p>
        </p:txBody>
      </p:sp>
      <p:sp>
        <p:nvSpPr>
          <p:cNvPr id="68611"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4481541-0474-4459-823C-C27F4E7D0A97}" type="datetime1">
              <a:rPr lang="pt-BR" smtClean="0"/>
              <a:pPr/>
              <a:t>12/04/2010</a:t>
            </a:fld>
            <a:endParaRPr lang="pt-BR" smtClean="0"/>
          </a:p>
        </p:txBody>
      </p:sp>
      <p:sp>
        <p:nvSpPr>
          <p:cNvPr id="68612"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8613"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6718012-43C4-416F-8EE0-90E26307F27D}" type="slidenum">
              <a:rPr lang="pt-BR" smtClean="0"/>
              <a:pPr/>
              <a:t>44</a:t>
            </a:fld>
            <a:endParaRPr lang="pt-B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ítulo 1"/>
          <p:cNvSpPr>
            <a:spLocks noGrp="1"/>
          </p:cNvSpPr>
          <p:nvPr>
            <p:ph type="title"/>
          </p:nvPr>
        </p:nvSpPr>
        <p:spPr>
          <a:xfrm>
            <a:off x="428625" y="504825"/>
            <a:ext cx="8229600" cy="1066800"/>
          </a:xfrm>
        </p:spPr>
        <p:txBody>
          <a:bodyPr/>
          <a:lstStyle/>
          <a:p>
            <a:r>
              <a:rPr lang="pt-BR" smtClean="0"/>
              <a:t>PCE baseado na velocidade</a:t>
            </a:r>
          </a:p>
        </p:txBody>
      </p:sp>
      <p:sp>
        <p:nvSpPr>
          <p:cNvPr id="69634"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St John [18] e St. John e Kobett [7] formularam uma relação não-linear para derivar PCEs em rodovias de 2 faixas. Eles desenvolveram um modelo de simulação microscópicos que simulou 13 diferentes tipos de veículos. A medida da equivalência foi a velocidade média de automóveis de passageiros. Durante suas pesquisas, eles desenvolveram um conceito chamado o kernel de equivalência. Kernels foram submetidos a um processo não-linear antes de equivalência no sentido habitual ser quantificada. </a:t>
            </a:r>
          </a:p>
          <a:p>
            <a:r>
              <a:rPr lang="pt-BR" smtClean="0">
                <a:latin typeface="Arial" charset="0"/>
                <a:cs typeface="Arial" charset="0"/>
              </a:rPr>
              <a:t>Linzer et al. [19] usou um modelo de simulação para múltiplas faixas e ajustada de modo que ele replicava as influências importantes de aclives, quantidade de veículos e fluxo. A abordagem adotada para estimar PCEs resultou em converter um volume misto em vph em um volume nos automóveis de passageiros por hora com a mesma velocidade de operação. PCEs foram desenvolvidos para diferentes percentagens de caminhões em aclives constantes [2]</a:t>
            </a:r>
          </a:p>
          <a:p>
            <a:r>
              <a:rPr lang="pt-BR" smtClean="0">
                <a:latin typeface="Arial" charset="0"/>
                <a:cs typeface="Arial" charset="0"/>
              </a:rPr>
              <a:t>Messer [20] usou também velocidade como a medida de equivalência durante sua pesquisa de PCEs sobre rodovias de 2 faixas. Ele utilizou micro simulação para comparar tráfego fluxos compostos por diferentes classes de veículos para tráfego fluxos compostos apenas de automóveis de passageiros.[2]</a:t>
            </a:r>
          </a:p>
        </p:txBody>
      </p:sp>
      <p:sp>
        <p:nvSpPr>
          <p:cNvPr id="69635"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4CE6625-88A7-4804-8031-33D741138684}" type="datetime1">
              <a:rPr lang="pt-BR" smtClean="0"/>
              <a:pPr/>
              <a:t>12/04/2010</a:t>
            </a:fld>
            <a:endParaRPr lang="pt-BR" smtClean="0"/>
          </a:p>
        </p:txBody>
      </p:sp>
      <p:sp>
        <p:nvSpPr>
          <p:cNvPr id="69636"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69637"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E91D46-6F22-4FEB-9CC8-DB1FBCFA6B4F}" type="slidenum">
              <a:rPr lang="pt-BR" smtClean="0"/>
              <a:pPr/>
              <a:t>45</a:t>
            </a:fld>
            <a:endParaRPr lang="pt-B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ítulo 1"/>
          <p:cNvSpPr>
            <a:spLocks noGrp="1"/>
          </p:cNvSpPr>
          <p:nvPr>
            <p:ph type="title"/>
          </p:nvPr>
        </p:nvSpPr>
        <p:spPr>
          <a:xfrm>
            <a:off x="428625" y="504825"/>
            <a:ext cx="8229600" cy="1066800"/>
          </a:xfrm>
        </p:spPr>
        <p:txBody>
          <a:bodyPr/>
          <a:lstStyle/>
          <a:p>
            <a:r>
              <a:rPr lang="pt-BR" smtClean="0"/>
              <a:t>PCE em condições de trafego saturado</a:t>
            </a:r>
          </a:p>
        </p:txBody>
      </p:sp>
      <p:sp>
        <p:nvSpPr>
          <p:cNvPr id="70658"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Os fatores de carros de passeio equivalentes do HCM são para fluxo livre.</a:t>
            </a:r>
          </a:p>
          <a:p>
            <a:r>
              <a:rPr lang="pt-BR" smtClean="0">
                <a:latin typeface="Arial" charset="0"/>
                <a:cs typeface="Arial" charset="0"/>
              </a:rPr>
              <a:t>Al-Kaisy et al. (2002)[21] investigaram a hipótese de o impacto de caminhões durante  congestionamento ser maior que em condições de fluxo livre. O equivalente foi calculado com base na capacidade básica Cb, em cpe/h.faixa, no número de carros de passeio (N</a:t>
            </a:r>
            <a:r>
              <a:rPr lang="pt-BR" baseline="-25000" smtClean="0">
                <a:latin typeface="Arial" charset="0"/>
                <a:cs typeface="Arial" charset="0"/>
              </a:rPr>
              <a:t>auto</a:t>
            </a:r>
            <a:r>
              <a:rPr lang="pt-BR" smtClean="0">
                <a:latin typeface="Arial" charset="0"/>
                <a:cs typeface="Arial" charset="0"/>
              </a:rPr>
              <a:t>) e no numero de caminhões (Nt):</a:t>
            </a: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r>
              <a:rPr lang="pt-BR" smtClean="0">
                <a:latin typeface="Arial" charset="0"/>
                <a:cs typeface="Arial" charset="0"/>
              </a:rPr>
              <a:t>Com isto, confirmaram que o impacto de caminhões durante congestionamento é maior do que em condições de fluxo livre.</a:t>
            </a: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p:txBody>
      </p:sp>
      <p:sp>
        <p:nvSpPr>
          <p:cNvPr id="70659"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76C9B6E-71BE-4E20-871A-30BC2954E02C}" type="datetime1">
              <a:rPr lang="pt-BR" smtClean="0"/>
              <a:pPr/>
              <a:t>12/04/2010</a:t>
            </a:fld>
            <a:endParaRPr lang="pt-BR" smtClean="0"/>
          </a:p>
        </p:txBody>
      </p:sp>
      <p:sp>
        <p:nvSpPr>
          <p:cNvPr id="70660"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70661"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CD9172-3DB8-429C-9CAA-4A25D758DA97}" type="slidenum">
              <a:rPr lang="pt-BR" smtClean="0"/>
              <a:pPr/>
              <a:t>46</a:t>
            </a:fld>
            <a:endParaRPr lang="pt-BR" smtClean="0"/>
          </a:p>
        </p:txBody>
      </p:sp>
      <p:pic>
        <p:nvPicPr>
          <p:cNvPr id="70662" name="Picture 3"/>
          <p:cNvPicPr>
            <a:picLocks noChangeAspect="1" noChangeArrowheads="1"/>
          </p:cNvPicPr>
          <p:nvPr/>
        </p:nvPicPr>
        <p:blipFill>
          <a:blip r:embed="rId2" cstate="print"/>
          <a:srcRect/>
          <a:stretch>
            <a:fillRect/>
          </a:stretch>
        </p:blipFill>
        <p:spPr bwMode="auto">
          <a:xfrm>
            <a:off x="3429000" y="3357563"/>
            <a:ext cx="1571625"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ítulo 1"/>
          <p:cNvSpPr>
            <a:spLocks noGrp="1"/>
          </p:cNvSpPr>
          <p:nvPr>
            <p:ph type="title"/>
          </p:nvPr>
        </p:nvSpPr>
        <p:spPr>
          <a:xfrm>
            <a:off x="428625" y="504825"/>
            <a:ext cx="8229600" cy="1066800"/>
          </a:xfrm>
        </p:spPr>
        <p:txBody>
          <a:bodyPr/>
          <a:lstStyle/>
          <a:p>
            <a:r>
              <a:rPr lang="pt-BR" smtClean="0"/>
              <a:t>Quais os problemas do PCE</a:t>
            </a:r>
          </a:p>
        </p:txBody>
      </p:sp>
      <p:sp>
        <p:nvSpPr>
          <p:cNvPr id="71682" name="Espaço Reservado para Conteúdo 2"/>
          <p:cNvSpPr>
            <a:spLocks noGrp="1"/>
          </p:cNvSpPr>
          <p:nvPr>
            <p:ph idx="1"/>
          </p:nvPr>
        </p:nvSpPr>
        <p:spPr>
          <a:xfrm>
            <a:off x="285750" y="1357313"/>
            <a:ext cx="8643938" cy="5500687"/>
          </a:xfrm>
        </p:spPr>
        <p:txBody>
          <a:bodyPr/>
          <a:lstStyle/>
          <a:p>
            <a:pPr algn="just"/>
            <a:r>
              <a:rPr lang="pt-BR" sz="1500" smtClean="0">
                <a:latin typeface="Arial" charset="0"/>
                <a:cs typeface="Arial" charset="0"/>
              </a:rPr>
              <a:t>Os valores PCE baseiam-se normalmente sobre um número limitado de simulações e modelos de simulação mais antigos. Além disso, o impacto das variáveis tais como fluxo de tráfego, percentagem de caminhão, tipo de caminhão (ou seja, relação comprimento e peso/potência), aclive e comprimento do aclive no PCE, não foi avaliado em profundidade para todos os tipos de vias. (Elefteriadou [2])</a:t>
            </a:r>
          </a:p>
          <a:p>
            <a:pPr algn="just"/>
            <a:endParaRPr lang="en-US" sz="1500" smtClean="0">
              <a:latin typeface="Arial" charset="0"/>
              <a:cs typeface="Arial" charset="0"/>
            </a:endParaRPr>
          </a:p>
          <a:p>
            <a:pPr algn="just"/>
            <a:r>
              <a:rPr lang="pt-BR" sz="1500" smtClean="0">
                <a:latin typeface="Arial" charset="0"/>
                <a:cs typeface="Arial" charset="0"/>
              </a:rPr>
              <a:t>Os valores resultantes do PCE para autoestradas, rodovias de duas faixas e vias arteriais indicaram que algumas variáveis, tais como a percentagem de caminhões, nem sempre têm o efeito esperado sobre PCEs, Considerando que outras variáveis, tais como o tipo de veículo, são cruciais para os cálculos. Geralmente, as grandes diferenças de PCEs ocorreram para os aclives mais longos e acentuados. Houve grande variabilidade na PCE valores em função da relação peso/potência, bem como do comprimento do veículo. (Elefteriadou [2])</a:t>
            </a:r>
            <a:endParaRPr lang="en-US" sz="1500" smtClean="0">
              <a:latin typeface="Arial" charset="0"/>
              <a:cs typeface="Arial" charset="0"/>
            </a:endParaRPr>
          </a:p>
          <a:p>
            <a:pPr algn="just"/>
            <a:endParaRPr lang="pt-BR" sz="1500" smtClean="0">
              <a:latin typeface="Arial" charset="0"/>
              <a:cs typeface="Arial" charset="0"/>
            </a:endParaRPr>
          </a:p>
          <a:p>
            <a:pPr algn="just"/>
            <a:r>
              <a:rPr lang="pt-BR" sz="1500" smtClean="0">
                <a:latin typeface="Arial" charset="0"/>
                <a:cs typeface="Arial" charset="0"/>
              </a:rPr>
              <a:t>Atuais métodos de derivação PCE, quando usados para determinar os fatores de equivalência para cada categoria de veículos pesados em um fluxo de tráfego que consiste em automóveis de passageiros e mais de uma classe de veículos pesados, só são capazes de contabilizar parte do impacto causado por essa classe de caminhão. Demarchi e Setti [11] demonstraram que o impacto combinado de tipos diferentes de caminhão sobre o fluxo de tráfego não pode ser derivado de uma simples combinação algébrica dos impactos de cada tipo de caminhão individuais</a:t>
            </a:r>
          </a:p>
          <a:p>
            <a:pPr algn="just"/>
            <a:endParaRPr lang="en-US" sz="1500" smtClean="0">
              <a:latin typeface="Arial" charset="0"/>
              <a:cs typeface="Arial" charset="0"/>
            </a:endParaRPr>
          </a:p>
          <a:p>
            <a:pPr algn="just"/>
            <a:endParaRPr lang="pt-BR" sz="1500" smtClean="0">
              <a:latin typeface="Arial" charset="0"/>
              <a:cs typeface="Arial" charset="0"/>
            </a:endParaRPr>
          </a:p>
        </p:txBody>
      </p:sp>
      <p:sp>
        <p:nvSpPr>
          <p:cNvPr id="71683"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E5675AF-C366-4573-BDDF-8FD7D3909872}" type="datetime1">
              <a:rPr lang="pt-BR" smtClean="0"/>
              <a:pPr/>
              <a:t>12/04/2010</a:t>
            </a:fld>
            <a:endParaRPr lang="pt-BR" smtClean="0"/>
          </a:p>
        </p:txBody>
      </p:sp>
      <p:sp>
        <p:nvSpPr>
          <p:cNvPr id="71684"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71685"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C8DE488-803D-4A4E-8DCF-089CB74290E0}" type="slidenum">
              <a:rPr lang="pt-BR" smtClean="0"/>
              <a:pPr/>
              <a:t>47</a:t>
            </a:fld>
            <a:endParaRPr lang="pt-BR"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ítulo 1"/>
          <p:cNvSpPr>
            <a:spLocks noGrp="1"/>
          </p:cNvSpPr>
          <p:nvPr>
            <p:ph type="title"/>
          </p:nvPr>
        </p:nvSpPr>
        <p:spPr>
          <a:xfrm>
            <a:off x="428625" y="504825"/>
            <a:ext cx="8229600" cy="1066800"/>
          </a:xfrm>
        </p:spPr>
        <p:txBody>
          <a:bodyPr/>
          <a:lstStyle/>
          <a:p>
            <a:r>
              <a:rPr lang="pt-BR" smtClean="0"/>
              <a:t>Quais os problemas do PCE</a:t>
            </a:r>
          </a:p>
        </p:txBody>
      </p:sp>
      <p:sp>
        <p:nvSpPr>
          <p:cNvPr id="72706" name="Espaço Reservado para Conteúdo 2"/>
          <p:cNvSpPr>
            <a:spLocks noGrp="1"/>
          </p:cNvSpPr>
          <p:nvPr>
            <p:ph idx="1"/>
          </p:nvPr>
        </p:nvSpPr>
        <p:spPr>
          <a:xfrm>
            <a:off x="428625" y="1643063"/>
            <a:ext cx="8429625" cy="4714875"/>
          </a:xfrm>
        </p:spPr>
        <p:txBody>
          <a:bodyPr/>
          <a:lstStyle/>
          <a:p>
            <a:pPr marL="365125" lvl="1" indent="-255588" algn="just">
              <a:buClr>
                <a:srgbClr val="A04DA3"/>
              </a:buClr>
              <a:buFont typeface="Georgia" pitchFamily="18" charset="0"/>
              <a:buChar char="•"/>
            </a:pPr>
            <a:r>
              <a:rPr lang="pt-BR" sz="1500" smtClean="0">
                <a:solidFill>
                  <a:schemeClr val="tx1"/>
                </a:solidFill>
                <a:latin typeface="Arial" charset="0"/>
                <a:cs typeface="Arial" charset="0"/>
              </a:rPr>
              <a:t>A literatura contem numerosos tratamentos teóricos e práticos de equivalente e o fator de veiculo pesado. Nenhum conceito comum de equivalência surgiu, e nem os pesquisadores concordam em técnicas especificas de calibração. </a:t>
            </a:r>
          </a:p>
          <a:p>
            <a:pPr marL="365125" lvl="1" indent="-255588" algn="just">
              <a:buClr>
                <a:srgbClr val="A04DA3"/>
              </a:buClr>
              <a:buFont typeface="Georgia" pitchFamily="18" charset="0"/>
              <a:buChar char="•"/>
            </a:pPr>
            <a:endParaRPr lang="pt-BR" sz="1500" smtClean="0">
              <a:solidFill>
                <a:schemeClr val="tx1"/>
              </a:solidFill>
              <a:latin typeface="Arial" charset="0"/>
              <a:cs typeface="Arial" charset="0"/>
            </a:endParaRPr>
          </a:p>
          <a:p>
            <a:pPr marL="365125" lvl="1" indent="-255588" algn="just">
              <a:buClr>
                <a:srgbClr val="A04DA3"/>
              </a:buClr>
              <a:buFont typeface="Georgia" pitchFamily="18" charset="0"/>
              <a:buChar char="•"/>
            </a:pPr>
            <a:r>
              <a:rPr lang="pt-BR" sz="1500" smtClean="0">
                <a:solidFill>
                  <a:schemeClr val="tx1"/>
                </a:solidFill>
                <a:latin typeface="Arial" charset="0"/>
                <a:cs typeface="Arial" charset="0"/>
              </a:rPr>
              <a:t>Em termos práticos, o montante de dados necessários para calibrar totalmente um set de equivalentes ou fatores de veículos pesado e muito grande. O custo de obter e analisar estes dados é muitas vezes proibitivo. </a:t>
            </a:r>
          </a:p>
          <a:p>
            <a:pPr marL="365125" lvl="1" indent="-255588" algn="just">
              <a:buClr>
                <a:srgbClr val="A04DA3"/>
              </a:buClr>
              <a:buFont typeface="Georgia" pitchFamily="18" charset="0"/>
              <a:buChar char="•"/>
            </a:pPr>
            <a:endParaRPr lang="pt-BR" sz="1500" smtClean="0">
              <a:solidFill>
                <a:schemeClr val="tx1"/>
              </a:solidFill>
              <a:latin typeface="Arial" charset="0"/>
              <a:cs typeface="Arial" charset="0"/>
            </a:endParaRPr>
          </a:p>
          <a:p>
            <a:pPr marL="365125" lvl="1" indent="-255588" algn="just">
              <a:buClr>
                <a:srgbClr val="A04DA3"/>
              </a:buClr>
              <a:buFont typeface="Georgia" pitchFamily="18" charset="0"/>
              <a:buChar char="•"/>
            </a:pPr>
            <a:r>
              <a:rPr lang="pt-BR" sz="1500" smtClean="0">
                <a:solidFill>
                  <a:schemeClr val="tx1"/>
                </a:solidFill>
                <a:latin typeface="Arial" charset="0"/>
                <a:cs typeface="Arial" charset="0"/>
              </a:rPr>
              <a:t>Por esta razão, a maioria dos fatores no HCM1985 e em outras referencias são baseados em bases de dados pequenas, com extensões teóricas dos dados usados para preencher gaps e estender o range dos dados. Mcshaen e Roess [22]</a:t>
            </a:r>
          </a:p>
          <a:p>
            <a:pPr marL="365125" lvl="1" indent="-255588" algn="just">
              <a:buClr>
                <a:srgbClr val="A04DA3"/>
              </a:buClr>
              <a:buFont typeface="Georgia" pitchFamily="18" charset="0"/>
              <a:buChar char="•"/>
            </a:pPr>
            <a:endParaRPr lang="pt-BR" sz="1500" smtClean="0">
              <a:solidFill>
                <a:schemeClr val="tx1"/>
              </a:solidFill>
              <a:latin typeface="Arial" charset="0"/>
              <a:cs typeface="Arial" charset="0"/>
            </a:endParaRPr>
          </a:p>
        </p:txBody>
      </p:sp>
      <p:sp>
        <p:nvSpPr>
          <p:cNvPr id="72707"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E14E8AFD-FCD7-47BE-B45E-6EEAF8E477E7}" type="datetime1">
              <a:rPr lang="pt-BR" smtClean="0"/>
              <a:pPr/>
              <a:t>12/04/2010</a:t>
            </a:fld>
            <a:endParaRPr lang="pt-BR" smtClean="0"/>
          </a:p>
        </p:txBody>
      </p:sp>
      <p:sp>
        <p:nvSpPr>
          <p:cNvPr id="72708"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72709"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07F87CF-EC81-4846-9ED5-0048DD5B05DB}" type="slidenum">
              <a:rPr lang="pt-BR" smtClean="0"/>
              <a:pPr/>
              <a:t>48</a:t>
            </a:fld>
            <a:endParaRPr lang="pt-BR"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ítulo 1"/>
          <p:cNvSpPr>
            <a:spLocks noGrp="1"/>
          </p:cNvSpPr>
          <p:nvPr>
            <p:ph type="title"/>
          </p:nvPr>
        </p:nvSpPr>
        <p:spPr>
          <a:xfrm>
            <a:off x="457200" y="428625"/>
            <a:ext cx="8229600" cy="1069975"/>
          </a:xfrm>
        </p:spPr>
        <p:txBody>
          <a:bodyPr/>
          <a:lstStyle/>
          <a:p>
            <a:r>
              <a:rPr lang="en-US" smtClean="0"/>
              <a:t>PCE Values From Different Studies (McLean, 1989)</a:t>
            </a:r>
            <a:endParaRPr lang="pt-BR" smtClean="0"/>
          </a:p>
        </p:txBody>
      </p:sp>
      <p:sp>
        <p:nvSpPr>
          <p:cNvPr id="73730"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1EBADD0-D755-4CE4-B9C3-379C9985CC98}" type="datetime1">
              <a:rPr lang="pt-BR" smtClean="0"/>
              <a:pPr/>
              <a:t>12/04/2010</a:t>
            </a:fld>
            <a:endParaRPr lang="pt-BR" smtClean="0"/>
          </a:p>
        </p:txBody>
      </p:sp>
      <p:sp>
        <p:nvSpPr>
          <p:cNvPr id="73731"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73732"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F7F92B-B68A-420E-9343-94162C15E24A}" type="slidenum">
              <a:rPr lang="pt-BR" smtClean="0"/>
              <a:pPr/>
              <a:t>49</a:t>
            </a:fld>
            <a:endParaRPr lang="pt-BR" smtClean="0"/>
          </a:p>
        </p:txBody>
      </p:sp>
      <p:pic>
        <p:nvPicPr>
          <p:cNvPr id="73733" name="Picture 2"/>
          <p:cNvPicPr>
            <a:picLocks noChangeAspect="1" noChangeArrowheads="1"/>
          </p:cNvPicPr>
          <p:nvPr/>
        </p:nvPicPr>
        <p:blipFill>
          <a:blip r:embed="rId2" cstate="print"/>
          <a:srcRect/>
          <a:stretch>
            <a:fillRect/>
          </a:stretch>
        </p:blipFill>
        <p:spPr bwMode="auto">
          <a:xfrm>
            <a:off x="928688" y="1857375"/>
            <a:ext cx="6588125"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title"/>
          </p:nvPr>
        </p:nvSpPr>
        <p:spPr>
          <a:xfrm>
            <a:off x="428625" y="504825"/>
            <a:ext cx="8229600" cy="1066800"/>
          </a:xfrm>
        </p:spPr>
        <p:txBody>
          <a:bodyPr/>
          <a:lstStyle/>
          <a:p>
            <a:r>
              <a:rPr lang="pt-BR" smtClean="0"/>
              <a:t>Justificativa</a:t>
            </a:r>
          </a:p>
        </p:txBody>
      </p:sp>
      <p:sp>
        <p:nvSpPr>
          <p:cNvPr id="22530"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Porque estudar interação entre autos e caminhões?</a:t>
            </a:r>
          </a:p>
          <a:p>
            <a:endParaRPr lang="pt-BR" smtClean="0">
              <a:latin typeface="Arial" charset="0"/>
              <a:cs typeface="Arial" charset="0"/>
            </a:endParaRPr>
          </a:p>
          <a:p>
            <a:r>
              <a:rPr lang="pt-BR" smtClean="0">
                <a:latin typeface="Arial" charset="0"/>
                <a:cs typeface="Arial" charset="0"/>
              </a:rPr>
              <a:t>A presença de veículos lentos no fluxo de trafego pode restringir a capacidade da via. Por causa das dimensões maiores e pior performance, os veículos pesados podem ter maior impacto no nível de serviço e capacidade de rodovias, particularmente em aclives.</a:t>
            </a:r>
          </a:p>
          <a:p>
            <a:endParaRPr lang="pt-BR" smtClean="0">
              <a:latin typeface="Arial" charset="0"/>
              <a:cs typeface="Arial" charset="0"/>
            </a:endParaRPr>
          </a:p>
          <a:p>
            <a:r>
              <a:rPr lang="pt-BR" smtClean="0">
                <a:latin typeface="Arial" charset="0"/>
                <a:cs typeface="Arial" charset="0"/>
              </a:rPr>
              <a:t>O desempenho de aceleração inferiores apresentado depois da chegada do congestionamento não está incorporada. Porque a capacidade muitas vezes é alcançada em operações saturadas (no gargalo), a utilização de fatores equivalentes (como no HCM) para análise de demanda-capacidade durante as operações de formação de filas é esperada  subestimar o efeito de veículos pesados.</a:t>
            </a:r>
          </a:p>
          <a:p>
            <a:endParaRPr lang="pt-BR" smtClean="0">
              <a:latin typeface="Arial" charset="0"/>
              <a:cs typeface="Arial" charset="0"/>
            </a:endParaRPr>
          </a:p>
          <a:p>
            <a:r>
              <a:rPr lang="pt-BR" smtClean="0">
                <a:latin typeface="Arial" charset="0"/>
                <a:cs typeface="Arial" charset="0"/>
              </a:rPr>
              <a:t>Modelos macroscópicos por sua vez, tendem a agrupar as características dos veículos em valores médios ou distribuições para representá-los, incorrendo em possíveis erros. </a:t>
            </a:r>
          </a:p>
        </p:txBody>
      </p:sp>
      <p:sp>
        <p:nvSpPr>
          <p:cNvPr id="22531"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91DF016-7837-4CD7-BE48-C980AEDBBD90}" type="datetime1">
              <a:rPr lang="pt-BR" smtClean="0"/>
              <a:pPr/>
              <a:t>12/04/2010</a:t>
            </a:fld>
            <a:endParaRPr lang="pt-BR" smtClean="0"/>
          </a:p>
        </p:txBody>
      </p:sp>
      <p:sp>
        <p:nvSpPr>
          <p:cNvPr id="22532"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2533"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1B06AE-C8EC-4545-9293-5F214B38A0A4}" type="slidenum">
              <a:rPr lang="pt-BR" smtClean="0"/>
              <a:pPr/>
              <a:t>5</a:t>
            </a:fld>
            <a:endParaRPr lang="pt-B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p:txBody>
          <a:bodyPr/>
          <a:lstStyle/>
          <a:p>
            <a:pPr eaLnBrk="1" hangingPunct="1">
              <a:defRPr/>
            </a:pPr>
            <a:r>
              <a:rPr lang="pt-BR" dirty="0" smtClean="0"/>
              <a:t>Modelos Macroscópicos Avançados ...</a:t>
            </a:r>
          </a:p>
        </p:txBody>
      </p:sp>
      <p:sp>
        <p:nvSpPr>
          <p:cNvPr id="75778" name="Espaço Reservado para Conteúdo 2"/>
          <p:cNvSpPr>
            <a:spLocks noGrp="1"/>
          </p:cNvSpPr>
          <p:nvPr>
            <p:ph type="body" idx="1"/>
          </p:nvPr>
        </p:nvSpPr>
        <p:spPr/>
        <p:txBody>
          <a:bodyPr/>
          <a:lstStyle/>
          <a:p>
            <a:pPr marL="44450" eaLnBrk="1" hangingPunct="1"/>
            <a:endParaRPr lang="pt-BR" smtClean="0"/>
          </a:p>
          <a:p>
            <a:pPr marL="44450" eaLnBrk="1" hangingPunct="1"/>
            <a:endParaRPr lang="pt-BR" smtClean="0"/>
          </a:p>
          <a:p>
            <a:pPr marL="44450" eaLnBrk="1" hangingPunct="1"/>
            <a:endParaRPr lang="pt-BR" smtClean="0"/>
          </a:p>
        </p:txBody>
      </p:sp>
      <p:sp>
        <p:nvSpPr>
          <p:cNvPr id="75779"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96105F75-D63F-4E7C-B450-737E63498AFB}" type="datetime1">
              <a:rPr lang="pt-BR" sz="800">
                <a:solidFill>
                  <a:schemeClr val="accent2"/>
                </a:solidFill>
              </a:rPr>
              <a:pPr/>
              <a:t>12/04/2010</a:t>
            </a:fld>
            <a:endParaRPr lang="pt-BR" sz="800">
              <a:solidFill>
                <a:schemeClr val="accent2"/>
              </a:solidFill>
            </a:endParaRPr>
          </a:p>
        </p:txBody>
      </p:sp>
      <p:sp>
        <p:nvSpPr>
          <p:cNvPr id="75780"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75781"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41A10863-F8C4-44F6-A1A2-52145FA90023}" type="slidenum">
              <a:rPr lang="pt-BR">
                <a:solidFill>
                  <a:srgbClr val="FFFFFF"/>
                </a:solidFill>
              </a:rPr>
              <a:pPr algn="r"/>
              <a:t>50</a:t>
            </a:fld>
            <a:endParaRPr lang="pt-BR">
              <a:solidFill>
                <a:srgbClr val="FFFFF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p:cNvPicPr>
            <a:picLocks noGrp="1" noChangeAspect="1" noChangeArrowheads="1"/>
          </p:cNvPicPr>
          <p:nvPr>
            <p:ph idx="1"/>
          </p:nvPr>
        </p:nvPicPr>
        <p:blipFill>
          <a:blip r:embed="rId2" cstate="print"/>
          <a:srcRect/>
          <a:stretch>
            <a:fillRect/>
          </a:stretch>
        </p:blipFill>
        <p:spPr>
          <a:xfrm>
            <a:off x="1500188" y="3413125"/>
            <a:ext cx="1409700" cy="276225"/>
          </a:xfrm>
        </p:spPr>
      </p:pic>
      <p:sp>
        <p:nvSpPr>
          <p:cNvPr id="76802" name="Rectangle 3"/>
          <p:cNvSpPr>
            <a:spLocks noGrp="1" noChangeArrowheads="1"/>
          </p:cNvSpPr>
          <p:nvPr>
            <p:ph type="body" sz="half" idx="4294967295"/>
          </p:nvPr>
        </p:nvSpPr>
        <p:spPr>
          <a:xfrm>
            <a:off x="500063" y="857250"/>
            <a:ext cx="8643937" cy="5454650"/>
          </a:xfrm>
        </p:spPr>
        <p:txBody>
          <a:bodyPr/>
          <a:lstStyle/>
          <a:p>
            <a:pPr>
              <a:buFont typeface="Georgia" pitchFamily="18" charset="0"/>
              <a:buNone/>
            </a:pPr>
            <a:r>
              <a:rPr lang="pt-BR" sz="1800" smtClean="0"/>
              <a:t>Modelo LWR {Lighthill-Whitham-Richards}(1955) </a:t>
            </a:r>
          </a:p>
          <a:p>
            <a:endParaRPr lang="pt-BR" sz="1800" smtClean="0"/>
          </a:p>
          <a:p>
            <a:r>
              <a:rPr lang="pt-BR" sz="1800" smtClean="0"/>
              <a:t>Lighthill-Whitham e Richards desenvolveram independentemente o primeiro modelo dinâmico de trafego.Ele descreve o trafego usando a lei da conservação e uma relação de equilíbrio entre densidade e fluxo, melhor conhecida com o diagrama fundamental.</a:t>
            </a:r>
          </a:p>
          <a:p>
            <a:r>
              <a:rPr lang="pt-BR" sz="1800" smtClean="0"/>
              <a:t>O modelo LWR considera o trafego como homogêneo e continuo, que descreve a evolução de um fluxo de trafego homogêneo caracterizado por:</a:t>
            </a:r>
          </a:p>
          <a:p>
            <a:endParaRPr lang="pt-BR" sz="1800" smtClean="0"/>
          </a:p>
          <a:p>
            <a:endParaRPr lang="pt-BR" sz="1800" smtClean="0"/>
          </a:p>
          <a:p>
            <a:endParaRPr lang="pt-BR" sz="1800" smtClean="0"/>
          </a:p>
          <a:p>
            <a:endParaRPr lang="pt-BR" sz="1800" smtClean="0"/>
          </a:p>
          <a:p>
            <a:endParaRPr lang="pt-BR" sz="1800" smtClean="0"/>
          </a:p>
          <a:p>
            <a:endParaRPr lang="pt-BR" sz="1800" smtClean="0"/>
          </a:p>
          <a:p>
            <a:r>
              <a:rPr lang="pt-BR" sz="1800" smtClean="0"/>
              <a:t>Mudanças de fluxo são descritos através de ondas que carregam estas mudanças. Estas ondas podem ser positivas ou negativas.</a:t>
            </a:r>
          </a:p>
        </p:txBody>
      </p:sp>
      <p:pic>
        <p:nvPicPr>
          <p:cNvPr id="76803" name="Picture 12"/>
          <p:cNvPicPr>
            <a:picLocks noGrp="1" noChangeAspect="1" noChangeArrowheads="1"/>
          </p:cNvPicPr>
          <p:nvPr>
            <p:ph sz="quarter" idx="4294967295"/>
          </p:nvPr>
        </p:nvPicPr>
        <p:blipFill>
          <a:blip r:embed="rId3" cstate="print"/>
          <a:srcRect/>
          <a:stretch>
            <a:fillRect/>
          </a:stretch>
        </p:blipFill>
        <p:spPr>
          <a:xfrm>
            <a:off x="1428750" y="3913188"/>
            <a:ext cx="1857375" cy="944562"/>
          </a:xfrm>
        </p:spPr>
      </p:pic>
      <p:pic>
        <p:nvPicPr>
          <p:cNvPr id="76804" name="Picture 10"/>
          <p:cNvPicPr>
            <a:picLocks noChangeAspect="1" noChangeArrowheads="1"/>
          </p:cNvPicPr>
          <p:nvPr/>
        </p:nvPicPr>
        <p:blipFill>
          <a:blip r:embed="rId4" cstate="print"/>
          <a:srcRect/>
          <a:stretch>
            <a:fillRect/>
          </a:stretch>
        </p:blipFill>
        <p:spPr bwMode="auto">
          <a:xfrm>
            <a:off x="4572000" y="3606800"/>
            <a:ext cx="3786188" cy="663575"/>
          </a:xfrm>
          <a:prstGeom prst="rect">
            <a:avLst/>
          </a:prstGeom>
          <a:noFill/>
          <a:ln w="9525">
            <a:noFill/>
            <a:miter lim="800000"/>
            <a:headEnd/>
            <a:tailEnd/>
          </a:ln>
        </p:spPr>
      </p:pic>
      <p:pic>
        <p:nvPicPr>
          <p:cNvPr id="76805" name="Picture 2"/>
          <p:cNvPicPr>
            <a:picLocks noChangeAspect="1" noChangeArrowheads="1"/>
          </p:cNvPicPr>
          <p:nvPr/>
        </p:nvPicPr>
        <p:blipFill>
          <a:blip r:embed="rId5" cstate="print"/>
          <a:srcRect/>
          <a:stretch>
            <a:fillRect/>
          </a:stretch>
        </p:blipFill>
        <p:spPr bwMode="auto">
          <a:xfrm>
            <a:off x="3714750" y="5792788"/>
            <a:ext cx="857250" cy="42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ítulo 2"/>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77826" name="Rectangle 3"/>
          <p:cNvSpPr>
            <a:spLocks noGrp="1" noChangeArrowheads="1"/>
          </p:cNvSpPr>
          <p:nvPr>
            <p:ph idx="1"/>
          </p:nvPr>
        </p:nvSpPr>
        <p:spPr>
          <a:xfrm>
            <a:off x="428625" y="1643063"/>
            <a:ext cx="8429625" cy="4714875"/>
          </a:xfrm>
        </p:spPr>
        <p:txBody>
          <a:bodyPr/>
          <a:lstStyle/>
          <a:p>
            <a:endParaRPr lang="pt-BR" sz="1800" smtClean="0">
              <a:latin typeface="Arial" charset="0"/>
              <a:cs typeface="Arial" charset="0"/>
            </a:endParaRPr>
          </a:p>
          <a:p>
            <a:r>
              <a:rPr lang="pt-BR" sz="1800" smtClean="0">
                <a:latin typeface="Arial" charset="0"/>
                <a:cs typeface="Arial" charset="0"/>
              </a:rPr>
              <a:t>Algumas propriedades dos padrões de trafego observados não podem ser descritos pelo teórica cinética de ondas:</a:t>
            </a:r>
          </a:p>
          <a:p>
            <a:pPr lvl="1"/>
            <a:r>
              <a:rPr lang="pt-BR" sz="1800" smtClean="0">
                <a:latin typeface="Arial" charset="0"/>
                <a:cs typeface="Arial" charset="0"/>
              </a:rPr>
              <a:t>O fenômeno start stop em trafego congestionado</a:t>
            </a:r>
          </a:p>
          <a:p>
            <a:pPr lvl="2">
              <a:buFont typeface="Wingdings" pitchFamily="2" charset="2"/>
              <a:buChar char="Ø"/>
            </a:pPr>
            <a:r>
              <a:rPr lang="pt-BR" sz="1800" smtClean="0">
                <a:latin typeface="Arial" charset="0"/>
                <a:cs typeface="Arial" charset="0"/>
              </a:rPr>
              <a:t>Pesquisa sendo feita com modelos de ordem maior</a:t>
            </a:r>
          </a:p>
          <a:p>
            <a:pPr lvl="1"/>
            <a:r>
              <a:rPr lang="pt-BR" sz="1800" smtClean="0">
                <a:latin typeface="Arial" charset="0"/>
                <a:cs typeface="Arial" charset="0"/>
              </a:rPr>
              <a:t>As propriedades não homogêneas do fluxo de trafego</a:t>
            </a:r>
          </a:p>
          <a:p>
            <a:pPr lvl="2">
              <a:buFont typeface="Wingdings" pitchFamily="2" charset="2"/>
              <a:buChar char="Ø"/>
            </a:pPr>
            <a:r>
              <a:rPr lang="pt-BR" sz="1800" smtClean="0">
                <a:latin typeface="Arial" charset="0"/>
                <a:cs typeface="Arial" charset="0"/>
              </a:rPr>
              <a:t>Uma linha de pesquisa faz a distinção entre as faixas. Para cada uma, um modelos separada LWR é formulado com diagramas fundamentais separados (Laval e Daganzo)</a:t>
            </a:r>
          </a:p>
          <a:p>
            <a:pPr lvl="2">
              <a:buFont typeface="Wingdings" pitchFamily="2" charset="2"/>
              <a:buChar char="Ø"/>
            </a:pPr>
            <a:r>
              <a:rPr lang="pt-BR" sz="1800" smtClean="0">
                <a:latin typeface="Arial" charset="0"/>
                <a:cs typeface="Arial" charset="0"/>
              </a:rPr>
              <a:t>A outra linha subdivide o fluxo dos veículos em classes. Cada classe descreve um grupo motorista-veiculos que tem as mesmas propriedades, e por isto são homogêneas. Assim as características heterogêneas do fluxo de trafego modelado são o resultado das interações dos subgrupos (classes) homogêneas (Looghe – 2008)[23]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ítulo 2"/>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78850" name="Rectangle 3"/>
          <p:cNvSpPr>
            <a:spLocks noGrp="1" noChangeArrowheads="1"/>
          </p:cNvSpPr>
          <p:nvPr>
            <p:ph idx="1"/>
          </p:nvPr>
        </p:nvSpPr>
        <p:spPr>
          <a:xfrm>
            <a:off x="428625" y="1643063"/>
            <a:ext cx="8429625" cy="4714875"/>
          </a:xfrm>
        </p:spPr>
        <p:txBody>
          <a:bodyPr/>
          <a:lstStyle/>
          <a:p>
            <a:pPr>
              <a:buFont typeface="Georgia" pitchFamily="18" charset="0"/>
              <a:buNone/>
            </a:pPr>
            <a:r>
              <a:rPr lang="pt-BR" sz="1800" smtClean="0">
                <a:latin typeface="Arial" charset="0"/>
                <a:cs typeface="Arial" charset="0"/>
              </a:rPr>
              <a:t>Multi-class Kinematic Wave Theory of Traffic Flow</a:t>
            </a:r>
          </a:p>
          <a:p>
            <a:r>
              <a:rPr lang="pt-BR" sz="1800" smtClean="0">
                <a:latin typeface="Arial" charset="0"/>
                <a:cs typeface="Arial" charset="0"/>
              </a:rPr>
              <a:t>Looghe e Immers [23] elaboraram um modelo de multi-classe, cuja vantagem é que as características heterogêneas são alocadas nos veículos e motoristas, e não na infra-estrutura. Neste modelo, as classes interagem num equilíbrio não-cooperativo.</a:t>
            </a:r>
          </a:p>
        </p:txBody>
      </p:sp>
      <p:pic>
        <p:nvPicPr>
          <p:cNvPr id="78851" name="Picture 1"/>
          <p:cNvPicPr>
            <a:picLocks noChangeAspect="1" noChangeArrowheads="1"/>
          </p:cNvPicPr>
          <p:nvPr/>
        </p:nvPicPr>
        <p:blipFill>
          <a:blip r:embed="rId2" cstate="print"/>
          <a:srcRect/>
          <a:stretch>
            <a:fillRect/>
          </a:stretch>
        </p:blipFill>
        <p:spPr bwMode="auto">
          <a:xfrm>
            <a:off x="928688" y="3643313"/>
            <a:ext cx="2076450" cy="1219200"/>
          </a:xfrm>
          <a:prstGeom prst="rect">
            <a:avLst/>
          </a:prstGeom>
          <a:noFill/>
          <a:ln w="9525">
            <a:noFill/>
            <a:miter lim="800000"/>
            <a:headEnd/>
            <a:tailEnd/>
          </a:ln>
        </p:spPr>
      </p:pic>
      <p:pic>
        <p:nvPicPr>
          <p:cNvPr id="78852" name="Picture 2"/>
          <p:cNvPicPr>
            <a:picLocks noChangeAspect="1" noChangeArrowheads="1"/>
          </p:cNvPicPr>
          <p:nvPr/>
        </p:nvPicPr>
        <p:blipFill>
          <a:blip r:embed="rId3" cstate="print"/>
          <a:srcRect/>
          <a:stretch>
            <a:fillRect/>
          </a:stretch>
        </p:blipFill>
        <p:spPr bwMode="auto">
          <a:xfrm>
            <a:off x="4786313" y="3714750"/>
            <a:ext cx="3457575" cy="400050"/>
          </a:xfrm>
          <a:prstGeom prst="rect">
            <a:avLst/>
          </a:prstGeom>
          <a:noFill/>
          <a:ln w="9525">
            <a:noFill/>
            <a:miter lim="800000"/>
            <a:headEnd/>
            <a:tailEnd/>
          </a:ln>
        </p:spPr>
      </p:pic>
      <p:sp>
        <p:nvSpPr>
          <p:cNvPr id="78853" name="CaixaDeTexto 5"/>
          <p:cNvSpPr txBox="1">
            <a:spLocks noChangeArrowheads="1"/>
          </p:cNvSpPr>
          <p:nvPr/>
        </p:nvSpPr>
        <p:spPr bwMode="auto">
          <a:xfrm>
            <a:off x="4786313" y="3214688"/>
            <a:ext cx="3711575" cy="461962"/>
          </a:xfrm>
          <a:prstGeom prst="rect">
            <a:avLst/>
          </a:prstGeom>
          <a:noFill/>
          <a:ln w="9525">
            <a:noFill/>
            <a:miter lim="800000"/>
            <a:headEnd/>
            <a:tailEnd/>
          </a:ln>
        </p:spPr>
        <p:txBody>
          <a:bodyPr wrap="none">
            <a:spAutoFit/>
          </a:bodyPr>
          <a:lstStyle/>
          <a:p>
            <a:r>
              <a:rPr lang="pt-BR" sz="1200"/>
              <a:t>Para o caso de apenas uma classe de veículos,</a:t>
            </a:r>
          </a:p>
          <a:p>
            <a:r>
              <a:rPr lang="pt-BR" sz="1200"/>
              <a:t>prevalece o modelo de trafego homogêneo do LWR</a:t>
            </a:r>
          </a:p>
        </p:txBody>
      </p:sp>
      <p:sp>
        <p:nvSpPr>
          <p:cNvPr id="78854" name="CaixaDeTexto 6"/>
          <p:cNvSpPr txBox="1">
            <a:spLocks noChangeArrowheads="1"/>
          </p:cNvSpPr>
          <p:nvPr/>
        </p:nvSpPr>
        <p:spPr bwMode="auto">
          <a:xfrm>
            <a:off x="4860925" y="4181475"/>
            <a:ext cx="3640138" cy="461963"/>
          </a:xfrm>
          <a:prstGeom prst="rect">
            <a:avLst/>
          </a:prstGeom>
          <a:noFill/>
          <a:ln w="9525">
            <a:noFill/>
            <a:miter lim="800000"/>
            <a:headEnd/>
            <a:tailEnd/>
          </a:ln>
        </p:spPr>
        <p:txBody>
          <a:bodyPr>
            <a:spAutoFit/>
          </a:bodyPr>
          <a:lstStyle/>
          <a:p>
            <a:r>
              <a:rPr lang="pt-BR" sz="1200"/>
              <a:t>Dividindo a via em frações de espaço, cada classe pode fazer uso da fração alocada para ele</a:t>
            </a:r>
          </a:p>
        </p:txBody>
      </p:sp>
      <p:pic>
        <p:nvPicPr>
          <p:cNvPr id="78855" name="Picture 4"/>
          <p:cNvPicPr>
            <a:picLocks noChangeAspect="1" noChangeArrowheads="1"/>
          </p:cNvPicPr>
          <p:nvPr/>
        </p:nvPicPr>
        <p:blipFill>
          <a:blip r:embed="rId4" cstate="print"/>
          <a:srcRect/>
          <a:stretch>
            <a:fillRect/>
          </a:stretch>
        </p:blipFill>
        <p:spPr bwMode="auto">
          <a:xfrm>
            <a:off x="4857750" y="4714875"/>
            <a:ext cx="1123950" cy="638175"/>
          </a:xfrm>
          <a:prstGeom prst="rect">
            <a:avLst/>
          </a:prstGeom>
          <a:noFill/>
          <a:ln w="9525">
            <a:noFill/>
            <a:miter lim="800000"/>
            <a:headEnd/>
            <a:tailEnd/>
          </a:ln>
        </p:spPr>
      </p:pic>
      <p:sp>
        <p:nvSpPr>
          <p:cNvPr id="10" name="Seta para a direita 9"/>
          <p:cNvSpPr/>
          <p:nvPr/>
        </p:nvSpPr>
        <p:spPr>
          <a:xfrm>
            <a:off x="6000750" y="4786313"/>
            <a:ext cx="4286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8857" name="CaixaDeTexto 10"/>
          <p:cNvSpPr txBox="1">
            <a:spLocks noChangeArrowheads="1"/>
          </p:cNvSpPr>
          <p:nvPr/>
        </p:nvSpPr>
        <p:spPr bwMode="auto">
          <a:xfrm>
            <a:off x="6572250" y="4714875"/>
            <a:ext cx="1412875" cy="276225"/>
          </a:xfrm>
          <a:prstGeom prst="rect">
            <a:avLst/>
          </a:prstGeom>
          <a:noFill/>
          <a:ln w="9525">
            <a:noFill/>
            <a:miter lim="800000"/>
            <a:headEnd/>
            <a:tailEnd/>
          </a:ln>
        </p:spPr>
        <p:txBody>
          <a:bodyPr wrap="none">
            <a:spAutoFit/>
          </a:bodyPr>
          <a:lstStyle/>
          <a:p>
            <a:r>
              <a:rPr lang="pt-BR" sz="1200"/>
              <a:t>Fração do espaço</a:t>
            </a:r>
          </a:p>
        </p:txBody>
      </p:sp>
      <p:pic>
        <p:nvPicPr>
          <p:cNvPr id="78858" name="Picture 5"/>
          <p:cNvPicPr>
            <a:picLocks noChangeAspect="1" noChangeArrowheads="1"/>
          </p:cNvPicPr>
          <p:nvPr/>
        </p:nvPicPr>
        <p:blipFill>
          <a:blip r:embed="rId5" cstate="print"/>
          <a:srcRect/>
          <a:stretch>
            <a:fillRect/>
          </a:stretch>
        </p:blipFill>
        <p:spPr bwMode="auto">
          <a:xfrm>
            <a:off x="4943475" y="6072188"/>
            <a:ext cx="1628775" cy="628650"/>
          </a:xfrm>
          <a:prstGeom prst="rect">
            <a:avLst/>
          </a:prstGeom>
          <a:noFill/>
          <a:ln w="9525">
            <a:noFill/>
            <a:miter lim="800000"/>
            <a:headEnd/>
            <a:tailEnd/>
          </a:ln>
        </p:spPr>
      </p:pic>
      <p:sp>
        <p:nvSpPr>
          <p:cNvPr id="78859" name="CaixaDeTexto 12"/>
          <p:cNvSpPr txBox="1">
            <a:spLocks noChangeArrowheads="1"/>
          </p:cNvSpPr>
          <p:nvPr/>
        </p:nvSpPr>
        <p:spPr bwMode="auto">
          <a:xfrm>
            <a:off x="4857750" y="5467350"/>
            <a:ext cx="3640138" cy="646113"/>
          </a:xfrm>
          <a:prstGeom prst="rect">
            <a:avLst/>
          </a:prstGeom>
          <a:noFill/>
          <a:ln w="9525">
            <a:noFill/>
            <a:miter lim="800000"/>
            <a:headEnd/>
            <a:tailEnd/>
          </a:ln>
        </p:spPr>
        <p:txBody>
          <a:bodyPr>
            <a:spAutoFit/>
          </a:bodyPr>
          <a:lstStyle/>
          <a:p>
            <a:r>
              <a:rPr lang="pt-BR" sz="1200"/>
              <a:t>Assumindo que cada classe se comporta como uma fração em escala do diagrama fundamental homogeneo, e então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2"/>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4099" name="Rectangle 3"/>
          <p:cNvSpPr>
            <a:spLocks noGrp="1" noChangeArrowheads="1"/>
          </p:cNvSpPr>
          <p:nvPr>
            <p:ph idx="1"/>
          </p:nvPr>
        </p:nvSpPr>
        <p:spPr>
          <a:xfrm>
            <a:off x="428625" y="1643063"/>
            <a:ext cx="8429625" cy="4714875"/>
          </a:xfrm>
        </p:spPr>
        <p:txBody>
          <a:bodyPr/>
          <a:lstStyle/>
          <a:p>
            <a:pPr>
              <a:buFont typeface="Georgia" pitchFamily="18" charset="0"/>
              <a:buNone/>
              <a:defRPr/>
            </a:pPr>
            <a:r>
              <a:rPr lang="pt-BR" sz="1800" dirty="0" err="1" smtClean="0"/>
              <a:t>Multi-class</a:t>
            </a:r>
            <a:r>
              <a:rPr lang="pt-BR" sz="1800" dirty="0" smtClean="0"/>
              <a:t> </a:t>
            </a:r>
            <a:r>
              <a:rPr lang="pt-BR" sz="1800" dirty="0" err="1" smtClean="0"/>
              <a:t>Kinematic</a:t>
            </a:r>
            <a:r>
              <a:rPr lang="pt-BR" sz="1800" dirty="0" smtClean="0"/>
              <a:t> </a:t>
            </a:r>
            <a:r>
              <a:rPr lang="pt-BR" sz="1800" dirty="0" err="1" smtClean="0"/>
              <a:t>Wave</a:t>
            </a:r>
            <a:r>
              <a:rPr lang="pt-BR" sz="1800" dirty="0" smtClean="0"/>
              <a:t> </a:t>
            </a:r>
            <a:r>
              <a:rPr lang="pt-BR" sz="1800" dirty="0" err="1" smtClean="0"/>
              <a:t>Theory</a:t>
            </a:r>
            <a:r>
              <a:rPr lang="pt-BR" sz="1800" dirty="0" smtClean="0"/>
              <a:t> </a:t>
            </a:r>
            <a:r>
              <a:rPr lang="pt-BR" sz="1800" dirty="0" err="1" smtClean="0"/>
              <a:t>of</a:t>
            </a:r>
            <a:r>
              <a:rPr lang="pt-BR" sz="1800" dirty="0" smtClean="0"/>
              <a:t> </a:t>
            </a:r>
            <a:r>
              <a:rPr lang="pt-BR" sz="1800" dirty="0" err="1" smtClean="0"/>
              <a:t>Traffic</a:t>
            </a:r>
            <a:r>
              <a:rPr lang="pt-BR" sz="1800" dirty="0" smtClean="0"/>
              <a:t> </a:t>
            </a:r>
            <a:r>
              <a:rPr lang="pt-BR" sz="1800" dirty="0" err="1" smtClean="0"/>
              <a:t>Flow</a:t>
            </a:r>
            <a:endParaRPr lang="pt-BR" sz="1800" dirty="0" smtClean="0"/>
          </a:p>
          <a:p>
            <a:pPr>
              <a:defRPr/>
            </a:pPr>
            <a:r>
              <a:rPr lang="pt-BR" dirty="0" smtClean="0"/>
              <a:t>Os autores descrevem os </a:t>
            </a:r>
            <a:r>
              <a:rPr lang="pt-BR" dirty="0" err="1" smtClean="0"/>
              <a:t>possiveis</a:t>
            </a:r>
            <a:r>
              <a:rPr lang="pt-BR" dirty="0" smtClean="0"/>
              <a:t> </a:t>
            </a:r>
            <a:r>
              <a:rPr lang="pt-BR" dirty="0" err="1" smtClean="0"/>
              <a:t>criterios</a:t>
            </a:r>
            <a:r>
              <a:rPr lang="pt-BR" dirty="0" smtClean="0"/>
              <a:t> que podem ser usados no modelos:</a:t>
            </a:r>
          </a:p>
          <a:p>
            <a:pPr marL="452437" indent="-342900">
              <a:buFont typeface="Wingdings" pitchFamily="2" charset="2"/>
              <a:buChar char="Ø"/>
              <a:defRPr/>
            </a:pPr>
            <a:r>
              <a:rPr lang="pt-BR" dirty="0" err="1" smtClean="0"/>
              <a:t>Multi-commodity</a:t>
            </a:r>
            <a:r>
              <a:rPr lang="pt-BR" dirty="0" smtClean="0"/>
              <a:t> classes</a:t>
            </a:r>
          </a:p>
          <a:p>
            <a:pPr marL="744537" lvl="1" indent="-342900">
              <a:buFont typeface="Georgia" pitchFamily="18" charset="0"/>
              <a:buNone/>
              <a:defRPr/>
            </a:pPr>
            <a:r>
              <a:rPr lang="pt-BR" dirty="0" smtClean="0"/>
              <a:t>Quando o comportamento do motorista não difere nas classes</a:t>
            </a:r>
          </a:p>
          <a:p>
            <a:pPr marL="744537" lvl="1" indent="-342900">
              <a:buFont typeface="Wingdings" pitchFamily="2" charset="2"/>
              <a:buChar char="Ø"/>
              <a:defRPr/>
            </a:pPr>
            <a:endParaRPr lang="pt-BR" dirty="0" smtClean="0"/>
          </a:p>
          <a:p>
            <a:pPr marL="744537" lvl="1" indent="-342900">
              <a:buFont typeface="Wingdings" pitchFamily="2" charset="2"/>
              <a:buChar char="Ø"/>
              <a:defRPr/>
            </a:pPr>
            <a:endParaRPr lang="pt-BR" dirty="0" smtClean="0"/>
          </a:p>
          <a:p>
            <a:pPr marL="452437" indent="-342900">
              <a:buFont typeface="Wingdings" pitchFamily="2" charset="2"/>
              <a:buChar char="Ø"/>
              <a:defRPr/>
            </a:pPr>
            <a:r>
              <a:rPr lang="pt-BR" dirty="0" err="1" smtClean="0"/>
              <a:t>Special</a:t>
            </a:r>
            <a:r>
              <a:rPr lang="pt-BR" dirty="0" smtClean="0"/>
              <a:t> </a:t>
            </a:r>
            <a:r>
              <a:rPr lang="pt-BR" dirty="0" err="1" smtClean="0"/>
              <a:t>lanes</a:t>
            </a:r>
            <a:endParaRPr lang="pt-BR" dirty="0" smtClean="0"/>
          </a:p>
          <a:p>
            <a:pPr marL="744537" lvl="1" indent="-342900">
              <a:buFont typeface="Georgia" pitchFamily="18" charset="0"/>
              <a:buNone/>
              <a:defRPr/>
            </a:pPr>
            <a:r>
              <a:rPr lang="pt-BR" dirty="0" smtClean="0"/>
              <a:t>Quando determinada classe é obrigada a usar um determinada faixa.</a:t>
            </a:r>
          </a:p>
          <a:p>
            <a:pPr marL="744537" lvl="1" indent="-342900">
              <a:buFont typeface="Wingdings" pitchFamily="2" charset="2"/>
              <a:buChar char="Ø"/>
              <a:defRPr/>
            </a:pPr>
            <a:endParaRPr lang="pt-BR" dirty="0" smtClean="0"/>
          </a:p>
          <a:p>
            <a:pPr marL="744537" lvl="1" indent="-342900">
              <a:buFont typeface="Wingdings" pitchFamily="2" charset="2"/>
              <a:buChar char="Ø"/>
              <a:defRPr/>
            </a:pPr>
            <a:endParaRPr lang="pt-BR" dirty="0" smtClean="0"/>
          </a:p>
          <a:p>
            <a:pPr marL="744537" lvl="1" indent="-342900">
              <a:buFont typeface="Wingdings" pitchFamily="2" charset="2"/>
              <a:buChar char="Ø"/>
              <a:defRPr/>
            </a:pPr>
            <a:endParaRPr lang="pt-BR" dirty="0" smtClean="0"/>
          </a:p>
          <a:p>
            <a:pPr marL="744537" lvl="1" indent="-342900">
              <a:buFont typeface="Wingdings" pitchFamily="2" charset="2"/>
              <a:buChar char="Ø"/>
              <a:defRPr/>
            </a:pPr>
            <a:endParaRPr lang="pt-BR" dirty="0" smtClean="0"/>
          </a:p>
          <a:p>
            <a:pPr marL="452437" indent="-342900">
              <a:buFont typeface="Wingdings" pitchFamily="2" charset="2"/>
              <a:buChar char="Ø"/>
              <a:defRPr/>
            </a:pPr>
            <a:r>
              <a:rPr lang="pt-BR" dirty="0" err="1" smtClean="0"/>
              <a:t>Equal</a:t>
            </a:r>
            <a:r>
              <a:rPr lang="pt-BR" dirty="0" smtClean="0"/>
              <a:t> </a:t>
            </a:r>
            <a:r>
              <a:rPr lang="pt-BR" dirty="0" err="1" smtClean="0"/>
              <a:t>space</a:t>
            </a:r>
            <a:endParaRPr lang="pt-BR" dirty="0" smtClean="0"/>
          </a:p>
          <a:p>
            <a:pPr marL="744537" lvl="1" indent="-342900">
              <a:buFont typeface="Georgia" pitchFamily="18" charset="0"/>
              <a:buNone/>
              <a:defRPr/>
            </a:pPr>
            <a:r>
              <a:rPr lang="pt-BR" dirty="0" smtClean="0"/>
              <a:t>O diagrama fundamental homogêneo se aplica a todas as classes,e cada classe é uma fração usa uma fração da via.</a:t>
            </a:r>
          </a:p>
        </p:txBody>
      </p:sp>
      <p:pic>
        <p:nvPicPr>
          <p:cNvPr id="79875" name="Picture 3"/>
          <p:cNvPicPr>
            <a:picLocks noChangeAspect="1" noChangeArrowheads="1"/>
          </p:cNvPicPr>
          <p:nvPr/>
        </p:nvPicPr>
        <p:blipFill>
          <a:blip r:embed="rId2" cstate="print"/>
          <a:srcRect/>
          <a:stretch>
            <a:fillRect/>
          </a:stretch>
        </p:blipFill>
        <p:spPr bwMode="auto">
          <a:xfrm>
            <a:off x="3286125" y="2857500"/>
            <a:ext cx="2428875" cy="650875"/>
          </a:xfrm>
          <a:prstGeom prst="rect">
            <a:avLst/>
          </a:prstGeom>
          <a:noFill/>
          <a:ln w="9525">
            <a:noFill/>
            <a:miter lim="800000"/>
            <a:headEnd/>
            <a:tailEnd/>
          </a:ln>
        </p:spPr>
      </p:pic>
      <p:pic>
        <p:nvPicPr>
          <p:cNvPr id="79876" name="Picture 4"/>
          <p:cNvPicPr>
            <a:picLocks noChangeAspect="1" noChangeArrowheads="1"/>
          </p:cNvPicPr>
          <p:nvPr/>
        </p:nvPicPr>
        <p:blipFill>
          <a:blip r:embed="rId3" cstate="print"/>
          <a:srcRect/>
          <a:stretch>
            <a:fillRect/>
          </a:stretch>
        </p:blipFill>
        <p:spPr bwMode="auto">
          <a:xfrm>
            <a:off x="3286125" y="4000500"/>
            <a:ext cx="3295650" cy="1266825"/>
          </a:xfrm>
          <a:prstGeom prst="rect">
            <a:avLst/>
          </a:prstGeom>
          <a:noFill/>
          <a:ln w="9525">
            <a:noFill/>
            <a:miter lim="800000"/>
            <a:headEnd/>
            <a:tailEnd/>
          </a:ln>
        </p:spPr>
      </p:pic>
      <p:sp>
        <p:nvSpPr>
          <p:cNvPr id="79877" name="CaixaDeTexto 15"/>
          <p:cNvSpPr txBox="1">
            <a:spLocks noChangeArrowheads="1"/>
          </p:cNvSpPr>
          <p:nvPr/>
        </p:nvSpPr>
        <p:spPr bwMode="auto">
          <a:xfrm>
            <a:off x="6215063" y="4071938"/>
            <a:ext cx="1571625" cy="276225"/>
          </a:xfrm>
          <a:prstGeom prst="rect">
            <a:avLst/>
          </a:prstGeom>
          <a:noFill/>
          <a:ln w="9525">
            <a:noFill/>
            <a:miter lim="800000"/>
            <a:headEnd/>
            <a:tailEnd/>
          </a:ln>
        </p:spPr>
        <p:txBody>
          <a:bodyPr wrap="none">
            <a:spAutoFit/>
          </a:bodyPr>
          <a:lstStyle/>
          <a:p>
            <a:r>
              <a:rPr lang="pt-BR" sz="1200"/>
              <a:t>md = faixa exclusiva</a:t>
            </a:r>
          </a:p>
        </p:txBody>
      </p:sp>
      <p:pic>
        <p:nvPicPr>
          <p:cNvPr id="79878" name="Picture 5"/>
          <p:cNvPicPr>
            <a:picLocks noChangeAspect="1" noChangeArrowheads="1"/>
          </p:cNvPicPr>
          <p:nvPr/>
        </p:nvPicPr>
        <p:blipFill>
          <a:blip r:embed="rId4" cstate="print"/>
          <a:srcRect/>
          <a:stretch>
            <a:fillRect/>
          </a:stretch>
        </p:blipFill>
        <p:spPr bwMode="auto">
          <a:xfrm>
            <a:off x="3514725" y="6000750"/>
            <a:ext cx="1057275"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ítulo 2"/>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4099" name="Rectangle 3"/>
          <p:cNvSpPr>
            <a:spLocks noGrp="1" noChangeArrowheads="1"/>
          </p:cNvSpPr>
          <p:nvPr>
            <p:ph idx="1"/>
          </p:nvPr>
        </p:nvSpPr>
        <p:spPr>
          <a:xfrm>
            <a:off x="428625" y="1643063"/>
            <a:ext cx="8429625" cy="4714875"/>
          </a:xfrm>
        </p:spPr>
        <p:txBody>
          <a:bodyPr/>
          <a:lstStyle/>
          <a:p>
            <a:pPr>
              <a:buFont typeface="Georgia" pitchFamily="18" charset="0"/>
              <a:buNone/>
              <a:defRPr/>
            </a:pPr>
            <a:r>
              <a:rPr lang="pt-BR" sz="1800" dirty="0" err="1" smtClean="0"/>
              <a:t>Multi-class</a:t>
            </a:r>
            <a:r>
              <a:rPr lang="pt-BR" sz="1800" dirty="0" smtClean="0"/>
              <a:t> </a:t>
            </a:r>
            <a:r>
              <a:rPr lang="pt-BR" sz="1800" dirty="0" err="1" smtClean="0"/>
              <a:t>Kinematic</a:t>
            </a:r>
            <a:r>
              <a:rPr lang="pt-BR" sz="1800" dirty="0" smtClean="0"/>
              <a:t> </a:t>
            </a:r>
            <a:r>
              <a:rPr lang="pt-BR" sz="1800" dirty="0" err="1" smtClean="0"/>
              <a:t>Wave</a:t>
            </a:r>
            <a:r>
              <a:rPr lang="pt-BR" sz="1800" dirty="0" smtClean="0"/>
              <a:t> </a:t>
            </a:r>
            <a:r>
              <a:rPr lang="pt-BR" sz="1800" dirty="0" err="1" smtClean="0"/>
              <a:t>Theory</a:t>
            </a:r>
            <a:r>
              <a:rPr lang="pt-BR" sz="1800" dirty="0" smtClean="0"/>
              <a:t> </a:t>
            </a:r>
            <a:r>
              <a:rPr lang="pt-BR" sz="1800" dirty="0" err="1" smtClean="0"/>
              <a:t>of</a:t>
            </a:r>
            <a:r>
              <a:rPr lang="pt-BR" sz="1800" dirty="0" smtClean="0"/>
              <a:t> </a:t>
            </a:r>
            <a:r>
              <a:rPr lang="pt-BR" sz="1800" dirty="0" err="1" smtClean="0"/>
              <a:t>Traffic</a:t>
            </a:r>
            <a:r>
              <a:rPr lang="pt-BR" sz="1800" dirty="0" smtClean="0"/>
              <a:t> </a:t>
            </a:r>
            <a:r>
              <a:rPr lang="pt-BR" sz="1800" dirty="0" err="1" smtClean="0"/>
              <a:t>Flow</a:t>
            </a:r>
            <a:endParaRPr lang="pt-BR" sz="1800" dirty="0" smtClean="0"/>
          </a:p>
          <a:p>
            <a:pPr>
              <a:defRPr/>
            </a:pPr>
            <a:r>
              <a:rPr lang="pt-BR" dirty="0" smtClean="0"/>
              <a:t>Os autores descrevem os </a:t>
            </a:r>
            <a:r>
              <a:rPr lang="pt-BR" dirty="0" err="1" smtClean="0"/>
              <a:t>possiveis</a:t>
            </a:r>
            <a:r>
              <a:rPr lang="pt-BR" dirty="0" smtClean="0"/>
              <a:t> </a:t>
            </a:r>
            <a:r>
              <a:rPr lang="pt-BR" dirty="0" err="1" smtClean="0"/>
              <a:t>criterios</a:t>
            </a:r>
            <a:r>
              <a:rPr lang="pt-BR" dirty="0" smtClean="0"/>
              <a:t> que podem ser usados no modelos:</a:t>
            </a:r>
          </a:p>
          <a:p>
            <a:pPr marL="452437" indent="-342900">
              <a:buFont typeface="Wingdings" pitchFamily="2" charset="2"/>
              <a:buChar char="Ø"/>
              <a:defRPr/>
            </a:pPr>
            <a:r>
              <a:rPr lang="pt-BR" dirty="0" err="1" smtClean="0"/>
              <a:t>Equal</a:t>
            </a:r>
            <a:r>
              <a:rPr lang="pt-BR" dirty="0" smtClean="0"/>
              <a:t> </a:t>
            </a:r>
            <a:r>
              <a:rPr lang="pt-BR" dirty="0" err="1" smtClean="0"/>
              <a:t>distance</a:t>
            </a:r>
            <a:r>
              <a:rPr lang="pt-BR" dirty="0" smtClean="0"/>
              <a:t> </a:t>
            </a:r>
            <a:r>
              <a:rPr lang="pt-BR" dirty="0" err="1" smtClean="0"/>
              <a:t>gap</a:t>
            </a:r>
            <a:endParaRPr lang="pt-BR" dirty="0" smtClean="0"/>
          </a:p>
          <a:p>
            <a:pPr marL="744537" lvl="1" indent="-342900">
              <a:buFont typeface="Georgia" pitchFamily="18" charset="0"/>
              <a:buNone/>
              <a:defRPr/>
            </a:pPr>
            <a:r>
              <a:rPr lang="pt-BR" dirty="0" smtClean="0"/>
              <a:t>O </a:t>
            </a:r>
            <a:r>
              <a:rPr lang="pt-BR" dirty="0" err="1" smtClean="0"/>
              <a:t>gap</a:t>
            </a:r>
            <a:r>
              <a:rPr lang="pt-BR" dirty="0" smtClean="0"/>
              <a:t> para todos os veículos no trafego heterogêneo é igual</a:t>
            </a:r>
          </a:p>
          <a:p>
            <a:pPr marL="744537" lvl="1" indent="-342900">
              <a:buFont typeface="Georgia" pitchFamily="18" charset="0"/>
              <a:buNone/>
              <a:defRPr/>
            </a:pPr>
            <a:endParaRPr lang="pt-BR" dirty="0" smtClean="0"/>
          </a:p>
          <a:p>
            <a:pPr marL="744537" lvl="1" indent="-342900">
              <a:buFont typeface="Georgia" pitchFamily="18" charset="0"/>
              <a:buNone/>
              <a:defRPr/>
            </a:pPr>
            <a:endParaRPr lang="pt-BR" dirty="0" smtClean="0"/>
          </a:p>
          <a:p>
            <a:pPr marL="744537" lvl="1" indent="-342900">
              <a:buFont typeface="Georgia" pitchFamily="18" charset="0"/>
              <a:buNone/>
              <a:defRPr/>
            </a:pPr>
            <a:endParaRPr lang="pt-BR" dirty="0" smtClean="0"/>
          </a:p>
          <a:p>
            <a:pPr marL="452437" indent="-342900">
              <a:buFont typeface="Wingdings" pitchFamily="2" charset="2"/>
              <a:buChar char="Ø"/>
              <a:defRPr/>
            </a:pPr>
            <a:r>
              <a:rPr lang="pt-BR" dirty="0" err="1" smtClean="0"/>
              <a:t>Distance</a:t>
            </a:r>
            <a:r>
              <a:rPr lang="pt-BR" dirty="0" smtClean="0"/>
              <a:t> </a:t>
            </a:r>
            <a:r>
              <a:rPr lang="pt-BR" dirty="0" err="1" smtClean="0"/>
              <a:t>gap</a:t>
            </a:r>
            <a:r>
              <a:rPr lang="pt-BR" dirty="0" smtClean="0"/>
              <a:t> </a:t>
            </a:r>
            <a:r>
              <a:rPr lang="pt-BR" dirty="0" err="1" smtClean="0"/>
              <a:t>proportional</a:t>
            </a:r>
            <a:r>
              <a:rPr lang="pt-BR" dirty="0" smtClean="0"/>
              <a:t> to </a:t>
            </a:r>
            <a:r>
              <a:rPr lang="pt-BR" dirty="0" err="1" smtClean="0"/>
              <a:t>vehicle</a:t>
            </a:r>
            <a:r>
              <a:rPr lang="pt-BR" dirty="0" smtClean="0"/>
              <a:t> </a:t>
            </a:r>
            <a:r>
              <a:rPr lang="pt-BR" dirty="0" err="1" smtClean="0"/>
              <a:t>length</a:t>
            </a:r>
            <a:endParaRPr lang="pt-BR" dirty="0" smtClean="0"/>
          </a:p>
          <a:p>
            <a:pPr marL="744537" lvl="1" indent="-342900">
              <a:buFont typeface="Georgia" pitchFamily="18" charset="0"/>
              <a:buNone/>
              <a:defRPr/>
            </a:pPr>
            <a:r>
              <a:rPr lang="pt-BR" dirty="0" smtClean="0"/>
              <a:t>O modelo distingue diferentes classes com diferentes velocidades de fluxo livre.</a:t>
            </a:r>
          </a:p>
          <a:p>
            <a:pPr marL="744537" lvl="1" indent="-342900">
              <a:buFont typeface="Georgia" pitchFamily="18" charset="0"/>
              <a:buNone/>
              <a:defRPr/>
            </a:pPr>
            <a:endParaRPr lang="pt-BR" dirty="0" smtClean="0"/>
          </a:p>
          <a:p>
            <a:pPr marL="744537" lvl="1" indent="-342900">
              <a:buFont typeface="Georgia" pitchFamily="18" charset="0"/>
              <a:buNone/>
              <a:defRPr/>
            </a:pPr>
            <a:endParaRPr lang="pt-BR" dirty="0" smtClean="0"/>
          </a:p>
          <a:p>
            <a:pPr marL="744537" lvl="1" indent="-342900">
              <a:buFont typeface="Georgia" pitchFamily="18" charset="0"/>
              <a:buNone/>
              <a:defRPr/>
            </a:pPr>
            <a:endParaRPr lang="pt-BR" dirty="0" smtClean="0"/>
          </a:p>
          <a:p>
            <a:pPr marL="744537" lvl="1" indent="-342900">
              <a:buFont typeface="Georgia" pitchFamily="18" charset="0"/>
              <a:buNone/>
              <a:defRPr/>
            </a:pPr>
            <a:r>
              <a:rPr lang="pt-BR" dirty="0" smtClean="0"/>
              <a:t>A fração da via dada a uma classe é proporcional ao espaço físico ocupado pelos veículos da classe na via.</a:t>
            </a:r>
          </a:p>
        </p:txBody>
      </p:sp>
      <p:pic>
        <p:nvPicPr>
          <p:cNvPr id="80899" name="Picture 2"/>
          <p:cNvPicPr>
            <a:picLocks noChangeAspect="1" noChangeArrowheads="1"/>
          </p:cNvPicPr>
          <p:nvPr/>
        </p:nvPicPr>
        <p:blipFill>
          <a:blip r:embed="rId2" cstate="print"/>
          <a:srcRect/>
          <a:stretch>
            <a:fillRect/>
          </a:stretch>
        </p:blipFill>
        <p:spPr bwMode="auto">
          <a:xfrm>
            <a:off x="1285875" y="3000375"/>
            <a:ext cx="6648450" cy="552450"/>
          </a:xfrm>
          <a:prstGeom prst="rect">
            <a:avLst/>
          </a:prstGeom>
          <a:noFill/>
          <a:ln w="9525">
            <a:noFill/>
            <a:miter lim="800000"/>
            <a:headEnd/>
            <a:tailEnd/>
          </a:ln>
        </p:spPr>
      </p:pic>
      <p:pic>
        <p:nvPicPr>
          <p:cNvPr id="80900" name="Picture 3"/>
          <p:cNvPicPr>
            <a:picLocks noChangeAspect="1" noChangeArrowheads="1"/>
          </p:cNvPicPr>
          <p:nvPr/>
        </p:nvPicPr>
        <p:blipFill>
          <a:blip r:embed="rId3" cstate="print"/>
          <a:srcRect/>
          <a:stretch>
            <a:fillRect/>
          </a:stretch>
        </p:blipFill>
        <p:spPr bwMode="auto">
          <a:xfrm>
            <a:off x="1357313" y="4357688"/>
            <a:ext cx="2809875"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ítulo 2"/>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1922" name="Rectangle 3"/>
          <p:cNvSpPr>
            <a:spLocks noGrp="1" noChangeArrowheads="1"/>
          </p:cNvSpPr>
          <p:nvPr>
            <p:ph idx="1"/>
          </p:nvPr>
        </p:nvSpPr>
        <p:spPr>
          <a:xfrm>
            <a:off x="428625" y="1643063"/>
            <a:ext cx="8429625" cy="4714875"/>
          </a:xfrm>
        </p:spPr>
        <p:txBody>
          <a:bodyPr/>
          <a:lstStyle/>
          <a:p>
            <a:pPr>
              <a:buFont typeface="Georgia" pitchFamily="18" charset="0"/>
              <a:buNone/>
            </a:pPr>
            <a:r>
              <a:rPr lang="pt-BR" sz="1800" smtClean="0">
                <a:latin typeface="Arial" charset="0"/>
                <a:cs typeface="Arial" charset="0"/>
              </a:rPr>
              <a:t>Multi-class Kinematic Wave Theory of Traffic Flow</a:t>
            </a:r>
          </a:p>
          <a:p>
            <a:r>
              <a:rPr lang="pt-BR" smtClean="0">
                <a:latin typeface="Arial" charset="0"/>
                <a:cs typeface="Arial" charset="0"/>
              </a:rPr>
              <a:t>Os autores descrevem os possiveis criterios que podem ser usados no modelos:</a:t>
            </a:r>
          </a:p>
          <a:p>
            <a:r>
              <a:rPr lang="pt-BR" smtClean="0">
                <a:latin typeface="Arial" charset="0"/>
                <a:cs typeface="Arial" charset="0"/>
              </a:rPr>
              <a:t>Equal speed</a:t>
            </a:r>
          </a:p>
          <a:p>
            <a:pPr lvl="1"/>
            <a:r>
              <a:rPr lang="pt-BR" smtClean="0">
                <a:latin typeface="Arial" charset="0"/>
                <a:cs typeface="Arial" charset="0"/>
              </a:rPr>
              <a:t>Assume que as velocidades de todos os veículos é igual.</a:t>
            </a:r>
          </a:p>
          <a:p>
            <a:pPr lvl="1"/>
            <a:r>
              <a:rPr lang="pt-BR" smtClean="0">
                <a:latin typeface="Arial" charset="0"/>
                <a:cs typeface="Arial" charset="0"/>
              </a:rPr>
              <a:t>Problemas existem para modelar trafego no regime de fluxo livre, é necessário assumir que a velocidade de fluxo livre de todos os veiculos também deve ser a mesma. </a:t>
            </a:r>
          </a:p>
          <a:p>
            <a:pPr lvl="1"/>
            <a:r>
              <a:rPr lang="pt-BR" smtClean="0">
                <a:latin typeface="Arial" charset="0"/>
                <a:cs typeface="Arial" charset="0"/>
              </a:rPr>
              <a:t>Melhor aplicável quando usado com a regra FIFO.</a:t>
            </a:r>
          </a:p>
          <a:p>
            <a:r>
              <a:rPr lang="pt-BR" smtClean="0">
                <a:latin typeface="Arial" charset="0"/>
                <a:cs typeface="Arial" charset="0"/>
              </a:rPr>
              <a:t>User equilibrium</a:t>
            </a:r>
          </a:p>
          <a:p>
            <a:pPr lvl="1"/>
            <a:r>
              <a:rPr lang="pt-BR" smtClean="0">
                <a:latin typeface="Arial" charset="0"/>
                <a:cs typeface="Arial" charset="0"/>
              </a:rPr>
              <a:t>Todos os veículos tentam minimizar o seu tempo de viagem, o que significa maximizar sua velocidade. Assim, no caso ótimo, um veículo fica impossibilitado de aumentar sua velocidade, sem diminuir a de outro veiculo.</a:t>
            </a:r>
          </a:p>
        </p:txBody>
      </p:sp>
      <p:pic>
        <p:nvPicPr>
          <p:cNvPr id="81923" name="Picture 2"/>
          <p:cNvPicPr>
            <a:picLocks noChangeAspect="1" noChangeArrowheads="1"/>
          </p:cNvPicPr>
          <p:nvPr/>
        </p:nvPicPr>
        <p:blipFill>
          <a:blip r:embed="rId2" cstate="print"/>
          <a:srcRect/>
          <a:stretch>
            <a:fillRect/>
          </a:stretch>
        </p:blipFill>
        <p:spPr bwMode="auto">
          <a:xfrm>
            <a:off x="3214688" y="5214938"/>
            <a:ext cx="21113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2"/>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2946" name="Rectangle 3"/>
          <p:cNvSpPr>
            <a:spLocks noGrp="1" noChangeArrowheads="1"/>
          </p:cNvSpPr>
          <p:nvPr>
            <p:ph idx="1"/>
          </p:nvPr>
        </p:nvSpPr>
        <p:spPr>
          <a:xfrm>
            <a:off x="428625" y="1643063"/>
            <a:ext cx="8429625" cy="4714875"/>
          </a:xfrm>
        </p:spPr>
        <p:txBody>
          <a:bodyPr/>
          <a:lstStyle/>
          <a:p>
            <a:pPr>
              <a:buFont typeface="Georgia" pitchFamily="18" charset="0"/>
              <a:buNone/>
            </a:pPr>
            <a:r>
              <a:rPr lang="en-US" sz="1800" smtClean="0">
                <a:latin typeface="Arial" charset="0"/>
                <a:cs typeface="Arial" charset="0"/>
              </a:rPr>
              <a:t>Macroscopic Model and its Numerical Solution for Two-Flow Mixed Traffic with Different Speeds and Lengths</a:t>
            </a:r>
          </a:p>
          <a:p>
            <a:pPr marL="742950" lvl="1" indent="-285750"/>
            <a:r>
              <a:rPr lang="pt-BR" sz="1800" smtClean="0">
                <a:latin typeface="Arial" charset="0"/>
                <a:cs typeface="Arial" charset="0"/>
              </a:rPr>
              <a:t>Chanut e Buisson estudaram a interação entre automóveis e veículos lentos, considerando fluxos separados para cada um. Neste modelo, o comprimento dos veículos, assim como da velocidade de fluxo livre e no regime congestionado são incorporados.</a:t>
            </a:r>
          </a:p>
        </p:txBody>
      </p:sp>
      <p:pic>
        <p:nvPicPr>
          <p:cNvPr id="167937" name="Picture 1"/>
          <p:cNvPicPr>
            <a:picLocks noChangeAspect="1" noChangeArrowheads="1"/>
          </p:cNvPicPr>
          <p:nvPr/>
        </p:nvPicPr>
        <p:blipFill>
          <a:blip r:embed="rId2" cstate="print"/>
          <a:srcRect/>
          <a:stretch>
            <a:fillRect/>
          </a:stretch>
        </p:blipFill>
        <p:spPr bwMode="auto">
          <a:xfrm>
            <a:off x="2428860" y="3714752"/>
            <a:ext cx="2962275" cy="647700"/>
          </a:xfrm>
          <a:prstGeom prst="rect">
            <a:avLst/>
          </a:prstGeom>
          <a:noFill/>
          <a:ln w="9525">
            <a:noFill/>
            <a:miter lim="800000"/>
            <a:headEnd/>
            <a:tailEnd/>
          </a:ln>
        </p:spPr>
      </p:pic>
      <p:pic>
        <p:nvPicPr>
          <p:cNvPr id="167938" name="Picture 2"/>
          <p:cNvPicPr>
            <a:picLocks noChangeAspect="1" noChangeArrowheads="1"/>
          </p:cNvPicPr>
          <p:nvPr/>
        </p:nvPicPr>
        <p:blipFill>
          <a:blip r:embed="rId3" cstate="print"/>
          <a:srcRect/>
          <a:stretch>
            <a:fillRect/>
          </a:stretch>
        </p:blipFill>
        <p:spPr bwMode="auto">
          <a:xfrm>
            <a:off x="1000100" y="5214950"/>
            <a:ext cx="2895600" cy="542925"/>
          </a:xfrm>
          <a:prstGeom prst="rect">
            <a:avLst/>
          </a:prstGeom>
          <a:noFill/>
          <a:ln w="9525">
            <a:noFill/>
            <a:miter lim="800000"/>
            <a:headEnd/>
            <a:tailEnd/>
          </a:ln>
        </p:spPr>
      </p:pic>
      <p:pic>
        <p:nvPicPr>
          <p:cNvPr id="167939" name="Picture 3"/>
          <p:cNvPicPr>
            <a:picLocks noChangeAspect="1" noChangeArrowheads="1"/>
          </p:cNvPicPr>
          <p:nvPr/>
        </p:nvPicPr>
        <p:blipFill>
          <a:blip r:embed="rId4" cstate="print"/>
          <a:srcRect/>
          <a:stretch>
            <a:fillRect/>
          </a:stretch>
        </p:blipFill>
        <p:spPr bwMode="auto">
          <a:xfrm>
            <a:off x="5214942" y="3929066"/>
            <a:ext cx="3190875"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ítulo 5"/>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3970" name="Espaço Reservado para Conteúdo 6"/>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FASTLANE – New Multiclass Firs-Order Traffic Flow Model</a:t>
            </a:r>
          </a:p>
          <a:p>
            <a:pPr lvl="1"/>
            <a:r>
              <a:rPr lang="pt-BR" smtClean="0">
                <a:latin typeface="Arial" charset="0"/>
                <a:cs typeface="Arial" charset="0"/>
              </a:rPr>
              <a:t>Hoogendoorn et al. Desenvolveu um modelo multi-classe que difere dos outros modelos de trafego di primeira ordem por calcular o PCE de forma dinâmica, e dependente do estado do trafego. Ou seja, não são considerados constante,s mas sim concebidos como uma função continua das velocidades (ou fluxos) existentes para cada “classe” de veículos.</a:t>
            </a: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endParaRPr lang="pt-BR" smtClean="0">
              <a:latin typeface="Arial" charset="0"/>
              <a:cs typeface="Arial" charset="0"/>
            </a:endParaRPr>
          </a:p>
          <a:p>
            <a:pPr lvl="1"/>
            <a:r>
              <a:rPr lang="pt-BR" smtClean="0">
                <a:latin typeface="Arial" charset="0"/>
                <a:cs typeface="Arial" charset="0"/>
              </a:rPr>
              <a:t>As velocidades de equilíbrio especificas para cada classe é proposto como sendo funções mono-tonicamente decrescente da densidade total.</a:t>
            </a:r>
          </a:p>
          <a:p>
            <a:endParaRPr lang="pt-BR" smtClean="0">
              <a:latin typeface="Arial" charset="0"/>
              <a:cs typeface="Arial" charset="0"/>
            </a:endParaRPr>
          </a:p>
          <a:p>
            <a:endParaRPr lang="pt-BR" smtClean="0">
              <a:latin typeface="Arial" charset="0"/>
              <a:cs typeface="Arial" charset="0"/>
            </a:endParaRPr>
          </a:p>
        </p:txBody>
      </p:sp>
      <p:sp>
        <p:nvSpPr>
          <p:cNvPr id="83971"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46DA7C7-E72C-47D5-B0B1-052BBC0D04D6}" type="datetime1">
              <a:rPr lang="pt-BR" smtClean="0"/>
              <a:pPr/>
              <a:t>12/04/2010</a:t>
            </a:fld>
            <a:endParaRPr lang="pt-BR" smtClean="0"/>
          </a:p>
        </p:txBody>
      </p:sp>
      <p:sp>
        <p:nvSpPr>
          <p:cNvPr id="83972"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83973"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95960CC-C5CC-4578-B23D-E5A69664B078}" type="slidenum">
              <a:rPr lang="pt-BR" smtClean="0"/>
              <a:pPr/>
              <a:t>58</a:t>
            </a:fld>
            <a:endParaRPr lang="pt-BR" smtClean="0"/>
          </a:p>
        </p:txBody>
      </p:sp>
      <p:pic>
        <p:nvPicPr>
          <p:cNvPr id="83974" name="Picture 3"/>
          <p:cNvPicPr>
            <a:picLocks noChangeAspect="1" noChangeArrowheads="1"/>
          </p:cNvPicPr>
          <p:nvPr/>
        </p:nvPicPr>
        <p:blipFill>
          <a:blip r:embed="rId2" cstate="print"/>
          <a:srcRect/>
          <a:stretch>
            <a:fillRect/>
          </a:stretch>
        </p:blipFill>
        <p:spPr bwMode="auto">
          <a:xfrm>
            <a:off x="1643063" y="3429000"/>
            <a:ext cx="819150" cy="609600"/>
          </a:xfrm>
          <a:prstGeom prst="rect">
            <a:avLst/>
          </a:prstGeom>
          <a:noFill/>
          <a:ln w="9525">
            <a:noFill/>
            <a:miter lim="800000"/>
            <a:headEnd/>
            <a:tailEnd/>
          </a:ln>
        </p:spPr>
      </p:pic>
      <p:sp>
        <p:nvSpPr>
          <p:cNvPr id="10" name="Seta para a direita 9"/>
          <p:cNvSpPr/>
          <p:nvPr/>
        </p:nvSpPr>
        <p:spPr>
          <a:xfrm>
            <a:off x="2714625" y="3643313"/>
            <a:ext cx="1000125" cy="2857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83976" name="Picture 4"/>
          <p:cNvPicPr>
            <a:picLocks noChangeAspect="1" noChangeArrowheads="1"/>
          </p:cNvPicPr>
          <p:nvPr/>
        </p:nvPicPr>
        <p:blipFill>
          <a:blip r:embed="rId3" cstate="print"/>
          <a:srcRect/>
          <a:stretch>
            <a:fillRect/>
          </a:stretch>
        </p:blipFill>
        <p:spPr bwMode="auto">
          <a:xfrm>
            <a:off x="4214813" y="3571875"/>
            <a:ext cx="4067175" cy="1571625"/>
          </a:xfrm>
          <a:prstGeom prst="rect">
            <a:avLst/>
          </a:prstGeom>
          <a:noFill/>
          <a:ln w="9525">
            <a:noFill/>
            <a:miter lim="800000"/>
            <a:headEnd/>
            <a:tailEnd/>
          </a:ln>
        </p:spPr>
      </p:pic>
      <p:pic>
        <p:nvPicPr>
          <p:cNvPr id="83977" name="Picture 5"/>
          <p:cNvPicPr>
            <a:picLocks noChangeAspect="1" noChangeArrowheads="1"/>
          </p:cNvPicPr>
          <p:nvPr/>
        </p:nvPicPr>
        <p:blipFill>
          <a:blip r:embed="rId4" cstate="print"/>
          <a:srcRect/>
          <a:stretch>
            <a:fillRect/>
          </a:stretch>
        </p:blipFill>
        <p:spPr bwMode="auto">
          <a:xfrm>
            <a:off x="1285875" y="5786438"/>
            <a:ext cx="2095500" cy="48577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ítulo 5"/>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4994" name="Espaço Reservado para Conteúdo 6"/>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FASTLANE – New Multiclass Firs-Order Traffic Flow Model</a:t>
            </a:r>
          </a:p>
        </p:txBody>
      </p:sp>
      <p:sp>
        <p:nvSpPr>
          <p:cNvPr id="8499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51848F95-E297-43F8-B025-B6AF9112CD9B}" type="datetime1">
              <a:rPr lang="pt-BR" smtClean="0"/>
              <a:pPr/>
              <a:t>12/04/2010</a:t>
            </a:fld>
            <a:endParaRPr lang="pt-BR" smtClean="0"/>
          </a:p>
        </p:txBody>
      </p:sp>
      <p:sp>
        <p:nvSpPr>
          <p:cNvPr id="8499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8499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3ADE20-0088-46E8-BC74-CE9483E33288}" type="slidenum">
              <a:rPr lang="pt-BR" smtClean="0"/>
              <a:pPr/>
              <a:t>59</a:t>
            </a:fld>
            <a:endParaRPr lang="pt-BR" smtClean="0"/>
          </a:p>
        </p:txBody>
      </p:sp>
      <p:pic>
        <p:nvPicPr>
          <p:cNvPr id="84998" name="Picture 2"/>
          <p:cNvPicPr>
            <a:picLocks noChangeAspect="1" noChangeArrowheads="1"/>
          </p:cNvPicPr>
          <p:nvPr/>
        </p:nvPicPr>
        <p:blipFill>
          <a:blip r:embed="rId2" cstate="print"/>
          <a:srcRect/>
          <a:stretch>
            <a:fillRect/>
          </a:stretch>
        </p:blipFill>
        <p:spPr bwMode="auto">
          <a:xfrm>
            <a:off x="428625" y="2428875"/>
            <a:ext cx="4057650" cy="1143000"/>
          </a:xfrm>
          <a:prstGeom prst="rect">
            <a:avLst/>
          </a:prstGeom>
          <a:noFill/>
          <a:ln w="9525">
            <a:noFill/>
            <a:miter lim="800000"/>
            <a:headEnd/>
            <a:tailEnd/>
          </a:ln>
        </p:spPr>
      </p:pic>
      <p:pic>
        <p:nvPicPr>
          <p:cNvPr id="84999" name="Picture 3"/>
          <p:cNvPicPr>
            <a:picLocks noChangeAspect="1" noChangeArrowheads="1"/>
          </p:cNvPicPr>
          <p:nvPr/>
        </p:nvPicPr>
        <p:blipFill>
          <a:blip r:embed="rId3" cstate="print"/>
          <a:srcRect/>
          <a:stretch>
            <a:fillRect/>
          </a:stretch>
        </p:blipFill>
        <p:spPr bwMode="auto">
          <a:xfrm>
            <a:off x="1071563" y="3929063"/>
            <a:ext cx="1866900" cy="590550"/>
          </a:xfrm>
          <a:prstGeom prst="rect">
            <a:avLst/>
          </a:prstGeom>
          <a:noFill/>
          <a:ln w="9525">
            <a:noFill/>
            <a:miter lim="800000"/>
            <a:headEnd/>
            <a:tailEnd/>
          </a:ln>
        </p:spPr>
      </p:pic>
      <p:pic>
        <p:nvPicPr>
          <p:cNvPr id="85000" name="Picture 4"/>
          <p:cNvPicPr>
            <a:picLocks noChangeAspect="1" noChangeArrowheads="1"/>
          </p:cNvPicPr>
          <p:nvPr/>
        </p:nvPicPr>
        <p:blipFill>
          <a:blip r:embed="rId4" cstate="print"/>
          <a:srcRect/>
          <a:stretch>
            <a:fillRect/>
          </a:stretch>
        </p:blipFill>
        <p:spPr bwMode="auto">
          <a:xfrm>
            <a:off x="4572000" y="2357438"/>
            <a:ext cx="3952875" cy="2085975"/>
          </a:xfrm>
          <a:prstGeom prst="rect">
            <a:avLst/>
          </a:prstGeom>
          <a:noFill/>
          <a:ln w="9525">
            <a:noFill/>
            <a:miter lim="800000"/>
            <a:headEnd/>
            <a:tailEnd/>
          </a:ln>
        </p:spPr>
      </p:pic>
      <p:pic>
        <p:nvPicPr>
          <p:cNvPr id="85001" name="Picture 5"/>
          <p:cNvPicPr>
            <a:picLocks noChangeAspect="1" noChangeArrowheads="1"/>
          </p:cNvPicPr>
          <p:nvPr/>
        </p:nvPicPr>
        <p:blipFill>
          <a:blip r:embed="rId5" cstate="print"/>
          <a:srcRect/>
          <a:stretch>
            <a:fillRect/>
          </a:stretch>
        </p:blipFill>
        <p:spPr bwMode="auto">
          <a:xfrm>
            <a:off x="2928938" y="4643438"/>
            <a:ext cx="3714750" cy="20653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8"/>
          <p:cNvSpPr>
            <a:spLocks noGrp="1"/>
          </p:cNvSpPr>
          <p:nvPr>
            <p:ph type="title"/>
          </p:nvPr>
        </p:nvSpPr>
        <p:spPr>
          <a:xfrm>
            <a:off x="428625" y="357188"/>
            <a:ext cx="8229600" cy="1066800"/>
          </a:xfrm>
        </p:spPr>
        <p:txBody>
          <a:bodyPr/>
          <a:lstStyle/>
          <a:p>
            <a:r>
              <a:rPr lang="pt-BR" smtClean="0"/>
              <a:t>Conceituação – LOS (Level Of Service)</a:t>
            </a:r>
          </a:p>
        </p:txBody>
      </p:sp>
      <p:sp>
        <p:nvSpPr>
          <p:cNvPr id="23554" name="Espaço Reservado para Conteúdo 9"/>
          <p:cNvSpPr>
            <a:spLocks noGrp="1"/>
          </p:cNvSpPr>
          <p:nvPr>
            <p:ph idx="1"/>
          </p:nvPr>
        </p:nvSpPr>
        <p:spPr>
          <a:xfrm>
            <a:off x="142875" y="1285875"/>
            <a:ext cx="8643938" cy="2428875"/>
          </a:xfrm>
        </p:spPr>
        <p:txBody>
          <a:bodyPr/>
          <a:lstStyle/>
          <a:p>
            <a:r>
              <a:rPr lang="pt-BR" smtClean="0">
                <a:latin typeface="Arial" charset="0"/>
                <a:cs typeface="Arial" charset="0"/>
              </a:rPr>
              <a:t>Capacidade da via:</a:t>
            </a:r>
          </a:p>
          <a:p>
            <a:pPr lvl="1"/>
            <a:r>
              <a:rPr lang="pt-BR" smtClean="0">
                <a:latin typeface="Arial" charset="0"/>
                <a:cs typeface="Arial" charset="0"/>
              </a:rPr>
              <a:t>De acordo com HCM2000, capacidade é um conjunto de procedimentos para estimar a habilidade de uma via em “carregar” o trafego, sob determinadas condições. O principal objetivo da analise de capacidade, no caso de rodovias,  é estimar o numero máximo de veículos que ela pode comportar com segurança durante um período de tempo. </a:t>
            </a:r>
          </a:p>
          <a:p>
            <a:pPr lvl="1"/>
            <a:r>
              <a:rPr lang="pt-BR" smtClean="0">
                <a:latin typeface="Arial" charset="0"/>
                <a:cs typeface="Arial" charset="0"/>
              </a:rPr>
              <a:t>No entanto, rodovias em geral não operam bem no regime próximo da capacidade. Assim, capacidade também pode ser definida como o máximo de trafego que pode ser acomodado, mantendo um determinado nível de serviço (LOS).</a:t>
            </a:r>
          </a:p>
          <a:p>
            <a:pPr lvl="1"/>
            <a:endParaRPr lang="pt-BR" smtClean="0">
              <a:latin typeface="Arial" charset="0"/>
              <a:cs typeface="Arial" charset="0"/>
            </a:endParaRPr>
          </a:p>
        </p:txBody>
      </p:sp>
      <p:sp>
        <p:nvSpPr>
          <p:cNvPr id="23555"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4EA482F-DCF2-484F-AE79-909788971B4A}" type="datetime1">
              <a:rPr lang="pt-BR" smtClean="0"/>
              <a:pPr/>
              <a:t>12/04/2010</a:t>
            </a:fld>
            <a:endParaRPr lang="pt-BR" smtClean="0"/>
          </a:p>
        </p:txBody>
      </p:sp>
      <p:sp>
        <p:nvSpPr>
          <p:cNvPr id="23556"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3557"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C72088-1029-4A24-B9B3-3411ABAC6C9C}" type="slidenum">
              <a:rPr lang="pt-BR" smtClean="0"/>
              <a:pPr/>
              <a:t>6</a:t>
            </a:fld>
            <a:endParaRPr lang="pt-BR" smtClean="0"/>
          </a:p>
        </p:txBody>
      </p:sp>
      <p:pic>
        <p:nvPicPr>
          <p:cNvPr id="23558" name="Picture 2"/>
          <p:cNvPicPr>
            <a:picLocks noChangeAspect="1" noChangeArrowheads="1"/>
          </p:cNvPicPr>
          <p:nvPr/>
        </p:nvPicPr>
        <p:blipFill>
          <a:blip r:embed="rId2" cstate="print"/>
          <a:srcRect/>
          <a:stretch>
            <a:fillRect/>
          </a:stretch>
        </p:blipFill>
        <p:spPr bwMode="auto">
          <a:xfrm>
            <a:off x="5500688" y="4214813"/>
            <a:ext cx="3500437" cy="2395537"/>
          </a:xfrm>
          <a:prstGeom prst="rect">
            <a:avLst/>
          </a:prstGeom>
          <a:noFill/>
          <a:ln w="9525">
            <a:noFill/>
            <a:miter lim="800000"/>
            <a:headEnd/>
            <a:tailEnd/>
          </a:ln>
        </p:spPr>
      </p:pic>
      <p:sp>
        <p:nvSpPr>
          <p:cNvPr id="9" name="Retângulo 8"/>
          <p:cNvSpPr/>
          <p:nvPr/>
        </p:nvSpPr>
        <p:spPr>
          <a:xfrm>
            <a:off x="142875" y="3735388"/>
            <a:ext cx="5286375" cy="2908300"/>
          </a:xfrm>
          <a:prstGeom prst="rect">
            <a:avLst/>
          </a:prstGeom>
        </p:spPr>
        <p:txBody>
          <a:bodyPr>
            <a:spAutoFit/>
          </a:bodyPr>
          <a:lstStyle/>
          <a:p>
            <a:pPr marL="365125" indent="-255588">
              <a:lnSpc>
                <a:spcPct val="90000"/>
              </a:lnSpc>
              <a:spcBef>
                <a:spcPts val="300"/>
              </a:spcBef>
              <a:buClr>
                <a:srgbClr val="A04DA3"/>
              </a:buClr>
              <a:buFont typeface="Arial" pitchFamily="34" charset="0"/>
              <a:buChar char="•"/>
              <a:defRPr/>
            </a:pPr>
            <a:r>
              <a:rPr lang="pt-BR" sz="1500" dirty="0">
                <a:latin typeface="+mn-lt"/>
                <a:cs typeface="+mn-cs"/>
              </a:rPr>
              <a:t>Nível de Serviço (LOS): </a:t>
            </a:r>
          </a:p>
          <a:p>
            <a:pPr marL="657225" lvl="1" indent="-246063" algn="just">
              <a:lnSpc>
                <a:spcPct val="90000"/>
              </a:lnSpc>
              <a:spcBef>
                <a:spcPts val="300"/>
              </a:spcBef>
              <a:buClr>
                <a:schemeClr val="accent2"/>
              </a:buClr>
              <a:buFont typeface="Georgia" pitchFamily="18" charset="0"/>
              <a:buChar char="▫"/>
              <a:defRPr/>
            </a:pPr>
            <a:r>
              <a:rPr lang="pt-BR" sz="1500" dirty="0">
                <a:solidFill>
                  <a:schemeClr val="accent2"/>
                </a:solidFill>
                <a:latin typeface="+mn-lt"/>
                <a:cs typeface="+mn-cs"/>
              </a:rPr>
              <a:t>O nível de serviço (</a:t>
            </a:r>
            <a:r>
              <a:rPr lang="pt-BR" sz="1500" dirty="0" err="1">
                <a:solidFill>
                  <a:schemeClr val="accent2"/>
                </a:solidFill>
                <a:latin typeface="+mn-lt"/>
                <a:cs typeface="+mn-cs"/>
              </a:rPr>
              <a:t>LOS-Level</a:t>
            </a:r>
            <a:r>
              <a:rPr lang="pt-BR" sz="1500" dirty="0">
                <a:solidFill>
                  <a:schemeClr val="accent2"/>
                </a:solidFill>
                <a:latin typeface="+mn-lt"/>
                <a:cs typeface="+mn-cs"/>
              </a:rPr>
              <a:t> </a:t>
            </a:r>
            <a:r>
              <a:rPr lang="pt-BR" sz="1500" dirty="0" err="1">
                <a:solidFill>
                  <a:schemeClr val="accent2"/>
                </a:solidFill>
                <a:latin typeface="+mn-lt"/>
                <a:cs typeface="+mn-cs"/>
              </a:rPr>
              <a:t>of</a:t>
            </a:r>
            <a:r>
              <a:rPr lang="pt-BR" sz="1500" dirty="0">
                <a:solidFill>
                  <a:schemeClr val="accent2"/>
                </a:solidFill>
                <a:latin typeface="+mn-lt"/>
                <a:cs typeface="+mn-cs"/>
              </a:rPr>
              <a:t> </a:t>
            </a:r>
            <a:r>
              <a:rPr lang="pt-BR" sz="1500" dirty="0" err="1">
                <a:solidFill>
                  <a:schemeClr val="accent2"/>
                </a:solidFill>
                <a:latin typeface="+mn-lt"/>
                <a:cs typeface="+mn-cs"/>
              </a:rPr>
              <a:t>Service</a:t>
            </a:r>
            <a:r>
              <a:rPr lang="pt-BR" sz="1500" dirty="0">
                <a:solidFill>
                  <a:schemeClr val="accent2"/>
                </a:solidFill>
                <a:latin typeface="+mn-lt"/>
                <a:cs typeface="+mn-cs"/>
              </a:rPr>
              <a:t>) é um critério operacional, onde são definidas faixas de condições de operação do trafego, para cada tipo de via, e estão relacionados a quantidade de trafego que pode ser acomodado a cada nível de serviço [</a:t>
            </a:r>
            <a:r>
              <a:rPr lang="pt-BR" sz="1500" dirty="0">
                <a:solidFill>
                  <a:schemeClr val="accent2"/>
                </a:solidFill>
                <a:latin typeface="+mn-lt"/>
                <a:cs typeface="+mn-cs"/>
                <a:hlinkClick r:id="rId3" action="ppaction://hlinksldjump"/>
              </a:rPr>
              <a:t>1</a:t>
            </a:r>
            <a:r>
              <a:rPr lang="pt-BR" sz="1500" dirty="0">
                <a:solidFill>
                  <a:schemeClr val="accent2"/>
                </a:solidFill>
                <a:latin typeface="+mn-lt"/>
                <a:cs typeface="+mn-cs"/>
              </a:rPr>
              <a:t>].</a:t>
            </a:r>
          </a:p>
          <a:p>
            <a:pPr lvl="1">
              <a:lnSpc>
                <a:spcPct val="90000"/>
              </a:lnSpc>
              <a:spcBef>
                <a:spcPts val="300"/>
              </a:spcBef>
              <a:buFont typeface="Georgia" pitchFamily="18" charset="0"/>
              <a:buNone/>
              <a:defRPr/>
            </a:pPr>
            <a:endParaRPr lang="pt-BR" sz="1500" dirty="0">
              <a:latin typeface="+mn-lt"/>
              <a:cs typeface="+mn-cs"/>
            </a:endParaRPr>
          </a:p>
          <a:p>
            <a:pPr marL="657225" lvl="1" indent="-246063" algn="just">
              <a:lnSpc>
                <a:spcPct val="90000"/>
              </a:lnSpc>
              <a:spcBef>
                <a:spcPts val="300"/>
              </a:spcBef>
              <a:buClr>
                <a:schemeClr val="accent2"/>
              </a:buClr>
              <a:buFont typeface="Georgia" pitchFamily="18" charset="0"/>
              <a:buChar char="▫"/>
              <a:defRPr/>
            </a:pPr>
            <a:r>
              <a:rPr lang="pt-BR" sz="1500" dirty="0">
                <a:solidFill>
                  <a:schemeClr val="accent2"/>
                </a:solidFill>
                <a:latin typeface="+mn-lt"/>
                <a:cs typeface="+mn-cs"/>
              </a:rPr>
              <a:t>O LOS  é medida qualitativa que descreve as condições de operação dentro do fluxo de trafego, geralmente em termos como velocidade e tempo de viagem, liberdade de manobras, interrupções de trafego, e conforto e conveniência.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ítulo 5"/>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6018" name="Espaço Reservado para Conteúdo 6"/>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FASTLANE – New Multiclass Firs-Order Traffic Flow Model</a:t>
            </a:r>
          </a:p>
        </p:txBody>
      </p:sp>
      <p:sp>
        <p:nvSpPr>
          <p:cNvPr id="86019"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4319F2-5C89-49C3-A074-8090E0FBFA80}" type="slidenum">
              <a:rPr lang="pt-BR" smtClean="0"/>
              <a:pPr/>
              <a:t>60</a:t>
            </a:fld>
            <a:endParaRPr lang="pt-BR" smtClean="0"/>
          </a:p>
        </p:txBody>
      </p:sp>
      <p:pic>
        <p:nvPicPr>
          <p:cNvPr id="86020" name="Picture 2"/>
          <p:cNvPicPr>
            <a:picLocks noChangeAspect="1" noChangeArrowheads="1"/>
          </p:cNvPicPr>
          <p:nvPr/>
        </p:nvPicPr>
        <p:blipFill>
          <a:blip r:embed="rId2" cstate="print"/>
          <a:srcRect/>
          <a:stretch>
            <a:fillRect/>
          </a:stretch>
        </p:blipFill>
        <p:spPr bwMode="auto">
          <a:xfrm>
            <a:off x="428625" y="2428875"/>
            <a:ext cx="4133850" cy="1123950"/>
          </a:xfrm>
          <a:prstGeom prst="rect">
            <a:avLst/>
          </a:prstGeom>
          <a:noFill/>
          <a:ln w="9525">
            <a:noFill/>
            <a:miter lim="800000"/>
            <a:headEnd/>
            <a:tailEnd/>
          </a:ln>
        </p:spPr>
      </p:pic>
      <p:pic>
        <p:nvPicPr>
          <p:cNvPr id="86021" name="Picture 3"/>
          <p:cNvPicPr>
            <a:picLocks noChangeAspect="1" noChangeArrowheads="1"/>
          </p:cNvPicPr>
          <p:nvPr/>
        </p:nvPicPr>
        <p:blipFill>
          <a:blip r:embed="rId3" cstate="print"/>
          <a:srcRect/>
          <a:stretch>
            <a:fillRect/>
          </a:stretch>
        </p:blipFill>
        <p:spPr bwMode="auto">
          <a:xfrm>
            <a:off x="642938" y="3714750"/>
            <a:ext cx="3905250" cy="2819400"/>
          </a:xfrm>
          <a:prstGeom prst="rect">
            <a:avLst/>
          </a:prstGeom>
          <a:noFill/>
          <a:ln w="9525">
            <a:noFill/>
            <a:miter lim="800000"/>
            <a:headEnd/>
            <a:tailEnd/>
          </a:ln>
        </p:spPr>
      </p:pic>
      <p:pic>
        <p:nvPicPr>
          <p:cNvPr id="86022" name="Picture 4"/>
          <p:cNvPicPr>
            <a:picLocks noChangeAspect="1" noChangeArrowheads="1"/>
          </p:cNvPicPr>
          <p:nvPr/>
        </p:nvPicPr>
        <p:blipFill>
          <a:blip r:embed="rId4" cstate="print"/>
          <a:srcRect/>
          <a:stretch>
            <a:fillRect/>
          </a:stretch>
        </p:blipFill>
        <p:spPr bwMode="auto">
          <a:xfrm>
            <a:off x="4786313" y="2286000"/>
            <a:ext cx="4113212" cy="42148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ítulo 5"/>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7042" name="Espaço Reservado para Conteúdo 6"/>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FASTLANE – New Multiclass Firs-Order Traffic Flow Model</a:t>
            </a:r>
          </a:p>
        </p:txBody>
      </p:sp>
      <p:sp>
        <p:nvSpPr>
          <p:cNvPr id="87043"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87AFF08-FC0B-4F32-8A46-90BC8F8FE90E}" type="slidenum">
              <a:rPr lang="pt-BR" smtClean="0"/>
              <a:pPr/>
              <a:t>61</a:t>
            </a:fld>
            <a:endParaRPr lang="pt-BR" smtClean="0"/>
          </a:p>
        </p:txBody>
      </p:sp>
      <p:pic>
        <p:nvPicPr>
          <p:cNvPr id="87044" name="Picture 2"/>
          <p:cNvPicPr>
            <a:picLocks noChangeAspect="1" noChangeArrowheads="1"/>
          </p:cNvPicPr>
          <p:nvPr/>
        </p:nvPicPr>
        <p:blipFill>
          <a:blip r:embed="rId2" cstate="print"/>
          <a:srcRect/>
          <a:stretch>
            <a:fillRect/>
          </a:stretch>
        </p:blipFill>
        <p:spPr bwMode="auto">
          <a:xfrm>
            <a:off x="2071688" y="2143125"/>
            <a:ext cx="5116512" cy="435768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ítulo 5"/>
          <p:cNvSpPr>
            <a:spLocks noGrp="1"/>
          </p:cNvSpPr>
          <p:nvPr>
            <p:ph type="title"/>
          </p:nvPr>
        </p:nvSpPr>
        <p:spPr>
          <a:xfrm>
            <a:off x="428625" y="504825"/>
            <a:ext cx="8229600" cy="1066800"/>
          </a:xfrm>
        </p:spPr>
        <p:txBody>
          <a:bodyPr/>
          <a:lstStyle/>
          <a:p>
            <a:r>
              <a:rPr lang="pt-BR" smtClean="0"/>
              <a:t>Extensões do Modelo LWR {Lighthill-Whitham-Richards} </a:t>
            </a:r>
          </a:p>
        </p:txBody>
      </p:sp>
      <p:sp>
        <p:nvSpPr>
          <p:cNvPr id="88066" name="Espaço Reservado para Conteúdo 6"/>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FASTLANE – New Multiclass Firs-Order Traffic Flow Model</a:t>
            </a:r>
          </a:p>
          <a:p>
            <a:r>
              <a:rPr lang="pt-BR" smtClean="0">
                <a:latin typeface="Arial" charset="0"/>
                <a:cs typeface="Arial" charset="0"/>
              </a:rPr>
              <a:t>Resumo</a:t>
            </a:r>
          </a:p>
          <a:p>
            <a:pPr lvl="1"/>
            <a:r>
              <a:rPr lang="pt-BR" smtClean="0">
                <a:latin typeface="Arial" charset="0"/>
                <a:cs typeface="Arial" charset="0"/>
              </a:rPr>
              <a:t>A dinâmica multiclasse é descrita em termos do PCE especifico do estado do trafego,</a:t>
            </a:r>
          </a:p>
          <a:p>
            <a:pPr lvl="1"/>
            <a:r>
              <a:rPr lang="pt-BR" smtClean="0">
                <a:latin typeface="Arial" charset="0"/>
                <a:cs typeface="Arial" charset="0"/>
              </a:rPr>
              <a:t>A velocidade de equilíbrio especifica da classe é expressa como função da densidade efetiva (pce/km). Isto é, classes de veículos lentos ocupam mais espaço relativo do que veículos rápidos quando a velocidade média decresce.</a:t>
            </a:r>
          </a:p>
          <a:p>
            <a:pPr lvl="1"/>
            <a:endParaRPr lang="pt-BR" smtClean="0">
              <a:latin typeface="Arial" charset="0"/>
              <a:cs typeface="Arial" charset="0"/>
            </a:endParaRPr>
          </a:p>
          <a:p>
            <a:r>
              <a:rPr lang="pt-BR" smtClean="0">
                <a:latin typeface="Arial" charset="0"/>
                <a:cs typeface="Arial" charset="0"/>
              </a:rPr>
              <a:t>Observações</a:t>
            </a:r>
          </a:p>
          <a:p>
            <a:pPr lvl="1"/>
            <a:r>
              <a:rPr lang="pt-BR" smtClean="0">
                <a:latin typeface="Arial" charset="0"/>
                <a:cs typeface="Arial" charset="0"/>
              </a:rPr>
              <a:t>Os autores não especificam o modelo de ultrapassagens usado.</a:t>
            </a:r>
          </a:p>
          <a:p>
            <a:pPr lvl="1"/>
            <a:endParaRPr lang="pt-BR" smtClean="0">
              <a:latin typeface="Arial" charset="0"/>
              <a:cs typeface="Arial" charset="0"/>
            </a:endParaRPr>
          </a:p>
          <a:p>
            <a:r>
              <a:rPr lang="pt-BR" smtClean="0">
                <a:latin typeface="Arial" charset="0"/>
                <a:cs typeface="Arial" charset="0"/>
              </a:rPr>
              <a:t>Oportunidades de investigação</a:t>
            </a:r>
          </a:p>
          <a:p>
            <a:pPr lvl="1"/>
            <a:r>
              <a:rPr lang="pt-BR" smtClean="0">
                <a:latin typeface="Arial" charset="0"/>
                <a:cs typeface="Arial" charset="0"/>
              </a:rPr>
              <a:t>Incorporar propriedades estocásticas (por exemplo stop-and go.)	</a:t>
            </a:r>
          </a:p>
        </p:txBody>
      </p:sp>
      <p:sp>
        <p:nvSpPr>
          <p:cNvPr id="8806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9A13F5-3849-4A9C-AE6B-DF08BF2D4913}" type="slidenum">
              <a:rPr lang="pt-BR" smtClean="0"/>
              <a:pPr/>
              <a:t>62</a:t>
            </a:fld>
            <a:endParaRPr lang="pt-BR"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pPr eaLnBrk="1" hangingPunct="1">
              <a:defRPr/>
            </a:pPr>
            <a:r>
              <a:rPr lang="pt-BR" dirty="0" smtClean="0"/>
              <a:t>Modelos analíticos híbridos</a:t>
            </a:r>
          </a:p>
        </p:txBody>
      </p:sp>
      <p:sp>
        <p:nvSpPr>
          <p:cNvPr id="89090" name="Espaço Reservado para Data 3"/>
          <p:cNvSpPr txBox="1">
            <a:spLocks noGrp="1"/>
          </p:cNvSpPr>
          <p:nvPr/>
        </p:nvSpPr>
        <p:spPr bwMode="auto">
          <a:xfrm>
            <a:off x="8429625" y="6643688"/>
            <a:ext cx="714375" cy="214312"/>
          </a:xfrm>
          <a:prstGeom prst="rect">
            <a:avLst/>
          </a:prstGeom>
          <a:noFill/>
          <a:ln w="9525">
            <a:noFill/>
            <a:miter lim="800000"/>
            <a:headEnd/>
            <a:tailEnd/>
          </a:ln>
        </p:spPr>
        <p:txBody>
          <a:bodyPr/>
          <a:lstStyle/>
          <a:p>
            <a:fld id="{0C494195-0E38-42CA-AF32-F0AE6050E0EE}" type="datetime1">
              <a:rPr lang="pt-BR" sz="800">
                <a:solidFill>
                  <a:schemeClr val="accent2"/>
                </a:solidFill>
              </a:rPr>
              <a:pPr/>
              <a:t>12/04/2010</a:t>
            </a:fld>
            <a:endParaRPr lang="pt-BR" sz="800">
              <a:solidFill>
                <a:schemeClr val="accent2"/>
              </a:solidFill>
            </a:endParaRPr>
          </a:p>
        </p:txBody>
      </p:sp>
      <p:sp>
        <p:nvSpPr>
          <p:cNvPr id="89091" name="Espaço Reservado para Rodapé 4"/>
          <p:cNvSpPr txBox="1">
            <a:spLocks noGrp="1"/>
          </p:cNvSpPr>
          <p:nvPr/>
        </p:nvSpPr>
        <p:spPr bwMode="auto">
          <a:xfrm>
            <a:off x="0" y="6643688"/>
            <a:ext cx="928688" cy="214312"/>
          </a:xfrm>
          <a:prstGeom prst="rect">
            <a:avLst/>
          </a:prstGeom>
          <a:noFill/>
          <a:ln w="9525">
            <a:noFill/>
            <a:miter lim="800000"/>
            <a:headEnd/>
            <a:tailEnd/>
          </a:ln>
        </p:spPr>
        <p:txBody>
          <a:bodyPr/>
          <a:lstStyle/>
          <a:p>
            <a:pPr algn="r"/>
            <a:r>
              <a:rPr lang="pt-BR" sz="800">
                <a:solidFill>
                  <a:schemeClr val="accent2"/>
                </a:solidFill>
              </a:rPr>
              <a:t>Marcus Kliewer</a:t>
            </a:r>
          </a:p>
        </p:txBody>
      </p:sp>
      <p:sp>
        <p:nvSpPr>
          <p:cNvPr id="89092" name="Espaço Reservado para Número de Slide 5"/>
          <p:cNvSpPr txBox="1">
            <a:spLocks noGrp="1"/>
          </p:cNvSpPr>
          <p:nvPr/>
        </p:nvSpPr>
        <p:spPr bwMode="auto">
          <a:xfrm>
            <a:off x="8174038" y="1588"/>
            <a:ext cx="762000" cy="366712"/>
          </a:xfrm>
          <a:prstGeom prst="rect">
            <a:avLst/>
          </a:prstGeom>
          <a:noFill/>
          <a:ln w="9525">
            <a:noFill/>
            <a:miter lim="800000"/>
            <a:headEnd/>
            <a:tailEnd/>
          </a:ln>
        </p:spPr>
        <p:txBody>
          <a:bodyPr anchor="b"/>
          <a:lstStyle/>
          <a:p>
            <a:pPr algn="r"/>
            <a:fld id="{3F106AF5-4AC9-41D4-AB3E-1464203A44C0}" type="slidenum">
              <a:rPr lang="pt-BR">
                <a:solidFill>
                  <a:srgbClr val="FFFFFF"/>
                </a:solidFill>
              </a:rPr>
              <a:pPr algn="r"/>
              <a:t>63</a:t>
            </a:fld>
            <a:endParaRPr lang="pt-BR">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noChangeArrowheads="1"/>
          </p:cNvSpPr>
          <p:nvPr>
            <p:ph idx="1"/>
          </p:nvPr>
        </p:nvSpPr>
        <p:spPr>
          <a:xfrm>
            <a:off x="428625" y="928688"/>
            <a:ext cx="8229600" cy="5286375"/>
          </a:xfrm>
        </p:spPr>
        <p:txBody>
          <a:bodyPr/>
          <a:lstStyle/>
          <a:p>
            <a:pPr>
              <a:buFont typeface="Georgia" pitchFamily="18" charset="0"/>
              <a:buNone/>
            </a:pPr>
            <a:r>
              <a:rPr lang="pt-BR" smtClean="0"/>
              <a:t>Newell (1993)</a:t>
            </a:r>
          </a:p>
          <a:p>
            <a:r>
              <a:rPr lang="pt-BR" smtClean="0"/>
              <a:t>Uma extensão do modelo foi proposta por Newell (1998) e Lebacque (1998), para levar em conta o efeito de uma obstrução móvel que corresponde a veículos lentos (ônibus, caminhões, etc.), baseada nas seguintes hipóteses:</a:t>
            </a:r>
          </a:p>
          <a:p>
            <a:endParaRPr lang="pt-BR" smtClean="0"/>
          </a:p>
          <a:p>
            <a:pPr lvl="1"/>
            <a:r>
              <a:rPr lang="pt-BR" i="1" smtClean="0"/>
              <a:t>O diagrama fluxo-densidade dentro do gargalo é único e não depende da velocidade U</a:t>
            </a:r>
            <a:r>
              <a:rPr lang="pt-BR" i="1" baseline="-25000" smtClean="0"/>
              <a:t>b</a:t>
            </a:r>
            <a:r>
              <a:rPr lang="pt-BR" i="1" smtClean="0"/>
              <a:t> do gargalo.</a:t>
            </a:r>
          </a:p>
          <a:p>
            <a:pPr lvl="1"/>
            <a:r>
              <a:rPr lang="pt-BR" i="1" smtClean="0"/>
              <a:t>É adotado que este diagrama é uma versão em „escala“ do estado de equilíbrio da rodovia, representando um redução do numero de faixas disponíveis para veículos (de n para n-1)</a:t>
            </a:r>
          </a:p>
          <a:p>
            <a:pPr lvl="1"/>
            <a:endParaRPr lang="pt-BR" smtClean="0"/>
          </a:p>
        </p:txBody>
      </p:sp>
      <p:pic>
        <p:nvPicPr>
          <p:cNvPr id="90114" name="Picture 2"/>
          <p:cNvPicPr>
            <a:picLocks noChangeAspect="1" noChangeArrowheads="1"/>
          </p:cNvPicPr>
          <p:nvPr/>
        </p:nvPicPr>
        <p:blipFill>
          <a:blip r:embed="rId2" cstate="print"/>
          <a:srcRect/>
          <a:stretch>
            <a:fillRect/>
          </a:stretch>
        </p:blipFill>
        <p:spPr bwMode="auto">
          <a:xfrm>
            <a:off x="5143500" y="4357688"/>
            <a:ext cx="2924175" cy="2522537"/>
          </a:xfrm>
          <a:prstGeom prst="rect">
            <a:avLst/>
          </a:prstGeom>
          <a:noFill/>
          <a:ln w="9525">
            <a:noFill/>
            <a:miter lim="800000"/>
            <a:headEnd/>
            <a:tailEnd/>
          </a:ln>
        </p:spPr>
      </p:pic>
      <p:pic>
        <p:nvPicPr>
          <p:cNvPr id="90115" name="Picture 2"/>
          <p:cNvPicPr>
            <a:picLocks noChangeAspect="1" noChangeArrowheads="1"/>
          </p:cNvPicPr>
          <p:nvPr/>
        </p:nvPicPr>
        <p:blipFill>
          <a:blip r:embed="rId3" cstate="print"/>
          <a:srcRect/>
          <a:stretch>
            <a:fillRect/>
          </a:stretch>
        </p:blipFill>
        <p:spPr bwMode="auto">
          <a:xfrm>
            <a:off x="1643063" y="4357688"/>
            <a:ext cx="3184525" cy="237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28625" y="928688"/>
            <a:ext cx="8229600" cy="5286375"/>
          </a:xfrm>
        </p:spPr>
        <p:txBody>
          <a:bodyPr>
            <a:normAutofit/>
          </a:bodyPr>
          <a:lstStyle/>
          <a:p>
            <a:pPr marL="342900" lvl="1" indent="-342900">
              <a:buFont typeface="Georgia" pitchFamily="18" charset="0"/>
              <a:buNone/>
              <a:defRPr/>
            </a:pPr>
            <a:r>
              <a:rPr lang="pt-BR" dirty="0" smtClean="0"/>
              <a:t>Segundo </a:t>
            </a:r>
            <a:r>
              <a:rPr lang="pt-BR" dirty="0" err="1" smtClean="0"/>
              <a:t>Newell</a:t>
            </a:r>
            <a:r>
              <a:rPr lang="pt-BR" dirty="0" smtClean="0"/>
              <a:t>, a equação de conservação pode ser expressa em termos de coordenadas em movimento, considerando</a:t>
            </a:r>
          </a:p>
          <a:p>
            <a:pPr>
              <a:defRPr/>
            </a:pPr>
            <a:endParaRPr lang="pt-BR" dirty="0" smtClean="0"/>
          </a:p>
          <a:p>
            <a:pPr>
              <a:defRPr/>
            </a:pPr>
            <a:endParaRPr lang="pt-BR" dirty="0" smtClean="0"/>
          </a:p>
          <a:p>
            <a:pPr>
              <a:defRPr/>
            </a:pPr>
            <a:endParaRPr lang="pt-BR" dirty="0" smtClean="0"/>
          </a:p>
          <a:p>
            <a:pPr>
              <a:defRPr/>
            </a:pPr>
            <a:endParaRPr lang="pt-BR" dirty="0" smtClean="0"/>
          </a:p>
          <a:p>
            <a:pPr>
              <a:defRPr/>
            </a:pPr>
            <a:endParaRPr lang="pt-BR" dirty="0" smtClean="0"/>
          </a:p>
          <a:p>
            <a:pPr>
              <a:defRPr/>
            </a:pPr>
            <a:endParaRPr lang="pt-BR" dirty="0" smtClean="0"/>
          </a:p>
          <a:p>
            <a:pPr>
              <a:defRPr/>
            </a:pPr>
            <a:endParaRPr lang="pt-BR" dirty="0" smtClean="0"/>
          </a:p>
          <a:p>
            <a:pPr>
              <a:defRPr/>
            </a:pPr>
            <a:endParaRPr lang="pt-BR" dirty="0" smtClean="0"/>
          </a:p>
          <a:p>
            <a:pPr>
              <a:defRPr/>
            </a:pPr>
            <a:endParaRPr lang="pt-BR" dirty="0" smtClean="0"/>
          </a:p>
          <a:p>
            <a:pPr>
              <a:defRPr/>
            </a:pPr>
            <a:endParaRPr lang="pt-BR" dirty="0" smtClean="0"/>
          </a:p>
          <a:p>
            <a:pPr>
              <a:buFont typeface="Georgia" pitchFamily="18" charset="0"/>
              <a:buNone/>
              <a:defRPr/>
            </a:pPr>
            <a:r>
              <a:rPr lang="pt-BR" dirty="0" smtClean="0"/>
              <a:t>A equação de conservação é semelhante para os dois sistemas de coordenadas. Apenas a função fluxo foi modificada de </a:t>
            </a:r>
            <a:r>
              <a:rPr lang="pt-BR" dirty="0" err="1" smtClean="0"/>
              <a:t>Q</a:t>
            </a:r>
            <a:r>
              <a:rPr lang="pt-BR" baseline="30000" dirty="0" err="1" smtClean="0"/>
              <a:t>eq</a:t>
            </a:r>
            <a:r>
              <a:rPr lang="pt-BR" dirty="0" smtClean="0"/>
              <a:t> para </a:t>
            </a:r>
            <a:r>
              <a:rPr lang="pt-BR" dirty="0" err="1" smtClean="0"/>
              <a:t>q</a:t>
            </a:r>
            <a:r>
              <a:rPr lang="pt-BR" baseline="30000" dirty="0" err="1" smtClean="0"/>
              <a:t>eq</a:t>
            </a:r>
            <a:r>
              <a:rPr lang="pt-BR" baseline="30000" dirty="0" smtClean="0"/>
              <a:t>.</a:t>
            </a:r>
            <a:endParaRPr lang="pt-BR" dirty="0" smtClean="0"/>
          </a:p>
          <a:p>
            <a:pPr>
              <a:defRPr/>
            </a:pPr>
            <a:r>
              <a:rPr lang="pt-BR" dirty="0" smtClean="0"/>
              <a:t>Com apenas estas hipóteses, é possível deduzir o comportamento antes, depois e no gargalo móvel.</a:t>
            </a:r>
          </a:p>
          <a:p>
            <a:pPr>
              <a:defRPr/>
            </a:pPr>
            <a:endParaRPr lang="pt-BR" dirty="0" smtClean="0"/>
          </a:p>
          <a:p>
            <a:pPr>
              <a:defRPr/>
            </a:pPr>
            <a:endParaRPr lang="pt-BR" dirty="0" smtClean="0"/>
          </a:p>
          <a:p>
            <a:pPr>
              <a:defRPr/>
            </a:pPr>
            <a:endParaRPr lang="pt-BR" dirty="0" smtClean="0"/>
          </a:p>
          <a:p>
            <a:pPr lvl="1">
              <a:buFont typeface="Georgia" pitchFamily="18" charset="0"/>
              <a:buNone/>
              <a:defRPr/>
            </a:pPr>
            <a:endParaRPr lang="pt-BR" dirty="0" smtClean="0"/>
          </a:p>
          <a:p>
            <a:pPr>
              <a:buFont typeface="Georgia" pitchFamily="18" charset="0"/>
              <a:buNone/>
              <a:defRPr/>
            </a:pPr>
            <a:endParaRPr lang="pt-BR" dirty="0" smtClean="0"/>
          </a:p>
        </p:txBody>
      </p:sp>
      <p:pic>
        <p:nvPicPr>
          <p:cNvPr id="91138" name="Picture 8"/>
          <p:cNvPicPr>
            <a:picLocks noChangeAspect="1" noChangeArrowheads="1"/>
          </p:cNvPicPr>
          <p:nvPr/>
        </p:nvPicPr>
        <p:blipFill>
          <a:blip r:embed="rId2" cstate="print"/>
          <a:srcRect/>
          <a:stretch>
            <a:fillRect/>
          </a:stretch>
        </p:blipFill>
        <p:spPr bwMode="auto">
          <a:xfrm>
            <a:off x="2928938" y="2625725"/>
            <a:ext cx="2928937" cy="1239838"/>
          </a:xfrm>
          <a:prstGeom prst="rect">
            <a:avLst/>
          </a:prstGeom>
          <a:noFill/>
          <a:ln w="9525">
            <a:noFill/>
            <a:miter lim="800000"/>
            <a:headEnd/>
            <a:tailEnd/>
          </a:ln>
        </p:spPr>
      </p:pic>
      <p:pic>
        <p:nvPicPr>
          <p:cNvPr id="91139" name="Picture 10"/>
          <p:cNvPicPr>
            <a:picLocks noChangeAspect="1" noChangeArrowheads="1"/>
          </p:cNvPicPr>
          <p:nvPr/>
        </p:nvPicPr>
        <p:blipFill>
          <a:blip r:embed="rId3" cstate="print"/>
          <a:srcRect/>
          <a:stretch>
            <a:fillRect/>
          </a:stretch>
        </p:blipFill>
        <p:spPr bwMode="auto">
          <a:xfrm>
            <a:off x="2928938" y="1770063"/>
            <a:ext cx="1000125"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idx="1"/>
          </p:nvPr>
        </p:nvSpPr>
        <p:spPr>
          <a:xfrm>
            <a:off x="428625" y="928688"/>
            <a:ext cx="8229600" cy="5286375"/>
          </a:xfrm>
        </p:spPr>
        <p:txBody>
          <a:bodyPr/>
          <a:lstStyle/>
          <a:p>
            <a:r>
              <a:rPr lang="pt-BR" smtClean="0"/>
              <a:t>As condições de contorno para o gargalo móvel são:</a:t>
            </a:r>
          </a:p>
          <a:p>
            <a:pPr lvl="1"/>
            <a:r>
              <a:rPr lang="pt-BR" smtClean="0"/>
              <a:t>Condição Rankine-Hugoniot de que q</a:t>
            </a:r>
            <a:r>
              <a:rPr lang="pt-BR" baseline="30000" smtClean="0"/>
              <a:t>eq</a:t>
            </a:r>
            <a:r>
              <a:rPr lang="pt-BR" smtClean="0"/>
              <a:t> (K</a:t>
            </a:r>
            <a:r>
              <a:rPr lang="pt-BR" baseline="-25000" smtClean="0"/>
              <a:t>upstream</a:t>
            </a:r>
            <a:r>
              <a:rPr lang="pt-BR" smtClean="0"/>
              <a:t>) = q</a:t>
            </a:r>
            <a:r>
              <a:rPr lang="pt-BR" baseline="30000" smtClean="0"/>
              <a:t>eq</a:t>
            </a:r>
            <a:r>
              <a:rPr lang="pt-BR" smtClean="0"/>
              <a:t> (K</a:t>
            </a:r>
            <a:r>
              <a:rPr lang="pt-BR" baseline="-25000" smtClean="0"/>
              <a:t>downstream</a:t>
            </a:r>
            <a:r>
              <a:rPr lang="pt-BR" smtClean="0"/>
              <a:t>). Portanto, fluxo é conservado.</a:t>
            </a:r>
          </a:p>
          <a:p>
            <a:pPr lvl="1"/>
            <a:endParaRPr lang="pt-BR" smtClean="0"/>
          </a:p>
          <a:p>
            <a:pPr lvl="1"/>
            <a:r>
              <a:rPr lang="pt-BR" smtClean="0"/>
              <a:t>Quando o gargalo esta ativo, a solução do modelo LWR nas coordenadas moveis correspondem a um estado de equilíbrio do diagrama do gargalo, onde o fluxo relativo q</a:t>
            </a:r>
            <a:r>
              <a:rPr lang="pt-BR" baseline="30000" smtClean="0"/>
              <a:t>eq</a:t>
            </a:r>
            <a:r>
              <a:rPr lang="pt-BR" smtClean="0"/>
              <a:t> é Maximo.</a:t>
            </a:r>
          </a:p>
          <a:p>
            <a:pPr lvl="1"/>
            <a:endParaRPr lang="pt-BR" smtClean="0"/>
          </a:p>
          <a:p>
            <a:pPr>
              <a:buFont typeface="Georgia" pitchFamily="18" charset="0"/>
              <a:buNone/>
            </a:pPr>
            <a:endParaRPr lang="pt-BR" smtClean="0"/>
          </a:p>
        </p:txBody>
      </p:sp>
      <p:pic>
        <p:nvPicPr>
          <p:cNvPr id="92162" name="Picture 2"/>
          <p:cNvPicPr>
            <a:picLocks noChangeAspect="1" noChangeArrowheads="1"/>
          </p:cNvPicPr>
          <p:nvPr/>
        </p:nvPicPr>
        <p:blipFill>
          <a:blip r:embed="rId2" cstate="print"/>
          <a:srcRect/>
          <a:stretch>
            <a:fillRect/>
          </a:stretch>
        </p:blipFill>
        <p:spPr bwMode="auto">
          <a:xfrm>
            <a:off x="4786313" y="3071813"/>
            <a:ext cx="4000500" cy="3451225"/>
          </a:xfrm>
          <a:prstGeom prst="rect">
            <a:avLst/>
          </a:prstGeom>
          <a:noFill/>
          <a:ln w="9525">
            <a:noFill/>
            <a:miter lim="800000"/>
            <a:headEnd/>
            <a:tailEnd/>
          </a:ln>
        </p:spPr>
      </p:pic>
      <p:pic>
        <p:nvPicPr>
          <p:cNvPr id="92163" name="Picture 2"/>
          <p:cNvPicPr>
            <a:picLocks noChangeAspect="1" noChangeArrowheads="1"/>
          </p:cNvPicPr>
          <p:nvPr/>
        </p:nvPicPr>
        <p:blipFill>
          <a:blip r:embed="rId3" cstate="print"/>
          <a:srcRect/>
          <a:stretch>
            <a:fillRect/>
          </a:stretch>
        </p:blipFill>
        <p:spPr bwMode="auto">
          <a:xfrm>
            <a:off x="571500" y="3071813"/>
            <a:ext cx="4357688" cy="325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ço Reservado para Conteúdo 2"/>
          <p:cNvSpPr>
            <a:spLocks noGrp="1"/>
          </p:cNvSpPr>
          <p:nvPr>
            <p:ph idx="1"/>
          </p:nvPr>
        </p:nvSpPr>
        <p:spPr>
          <a:xfrm>
            <a:off x="428625" y="928688"/>
            <a:ext cx="8229600" cy="5286375"/>
          </a:xfrm>
        </p:spPr>
        <p:txBody>
          <a:bodyPr/>
          <a:lstStyle/>
          <a:p>
            <a:pPr>
              <a:buFont typeface="Georgia" pitchFamily="18" charset="0"/>
              <a:buNone/>
            </a:pPr>
            <a:r>
              <a:rPr lang="pt-BR" smtClean="0"/>
              <a:t>Gazis Hermann (1992)</a:t>
            </a:r>
          </a:p>
          <a:p>
            <a:r>
              <a:rPr lang="pt-BR" smtClean="0"/>
              <a:t>A introdução de um veiculo lento, por exemplo num aclive, resulta num gargalo móvel. Este por sua vez, pode resultar num “gargalo fantasma”.</a:t>
            </a:r>
          </a:p>
          <a:p>
            <a:endParaRPr lang="pt-BR" smtClean="0"/>
          </a:p>
          <a:p>
            <a:endParaRPr lang="pt-BR" smtClean="0"/>
          </a:p>
        </p:txBody>
      </p:sp>
      <p:sp>
        <p:nvSpPr>
          <p:cNvPr id="93186"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EC7FFE60-382D-4B03-BB99-CBCF92E3E283}" type="datetime1">
              <a:rPr lang="pt-BR"/>
              <a:pPr/>
              <a:t>12/04/2010</a:t>
            </a:fld>
            <a:endParaRPr lang="pt-BR"/>
          </a:p>
        </p:txBody>
      </p:sp>
      <p:sp>
        <p:nvSpPr>
          <p:cNvPr id="93187"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a:t>Marcus Kliewer</a:t>
            </a:r>
          </a:p>
        </p:txBody>
      </p:sp>
      <p:sp>
        <p:nvSpPr>
          <p:cNvPr id="93188"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0FFFA05-0377-4CB7-AA24-884CDE99AD4E}" type="slidenum">
              <a:rPr lang="pt-BR" smtClean="0"/>
              <a:pPr/>
              <a:t>67</a:t>
            </a:fld>
            <a:endParaRPr lang="pt-BR" smtClean="0"/>
          </a:p>
        </p:txBody>
      </p:sp>
      <p:pic>
        <p:nvPicPr>
          <p:cNvPr id="93189" name="Picture 2"/>
          <p:cNvPicPr>
            <a:picLocks noChangeAspect="1" noChangeArrowheads="1"/>
          </p:cNvPicPr>
          <p:nvPr/>
        </p:nvPicPr>
        <p:blipFill>
          <a:blip r:embed="rId2" cstate="print"/>
          <a:srcRect/>
          <a:stretch>
            <a:fillRect/>
          </a:stretch>
        </p:blipFill>
        <p:spPr bwMode="auto">
          <a:xfrm>
            <a:off x="2357438" y="1857375"/>
            <a:ext cx="3714750" cy="1500188"/>
          </a:xfrm>
          <a:prstGeom prst="rect">
            <a:avLst/>
          </a:prstGeom>
          <a:noFill/>
          <a:ln w="9525">
            <a:noFill/>
            <a:miter lim="800000"/>
            <a:headEnd/>
            <a:tailEnd/>
          </a:ln>
        </p:spPr>
      </p:pic>
      <p:pic>
        <p:nvPicPr>
          <p:cNvPr id="93190" name="Picture 2"/>
          <p:cNvPicPr>
            <a:picLocks noChangeAspect="1" noChangeArrowheads="1"/>
          </p:cNvPicPr>
          <p:nvPr/>
        </p:nvPicPr>
        <p:blipFill>
          <a:blip r:embed="rId3" cstate="print"/>
          <a:srcRect/>
          <a:stretch>
            <a:fillRect/>
          </a:stretch>
        </p:blipFill>
        <p:spPr bwMode="auto">
          <a:xfrm>
            <a:off x="1071563" y="3714750"/>
            <a:ext cx="3357562" cy="2000250"/>
          </a:xfrm>
          <a:prstGeom prst="rect">
            <a:avLst/>
          </a:prstGeom>
          <a:noFill/>
          <a:ln w="9525">
            <a:noFill/>
            <a:miter lim="800000"/>
            <a:headEnd/>
            <a:tailEnd/>
          </a:ln>
        </p:spPr>
      </p:pic>
      <p:pic>
        <p:nvPicPr>
          <p:cNvPr id="93191" name="Picture 3"/>
          <p:cNvPicPr>
            <a:picLocks noChangeAspect="1" noChangeArrowheads="1"/>
          </p:cNvPicPr>
          <p:nvPr/>
        </p:nvPicPr>
        <p:blipFill>
          <a:blip r:embed="rId4" cstate="print"/>
          <a:srcRect/>
          <a:stretch>
            <a:fillRect/>
          </a:stretch>
        </p:blipFill>
        <p:spPr bwMode="auto">
          <a:xfrm>
            <a:off x="4357688" y="3500438"/>
            <a:ext cx="2357437" cy="785812"/>
          </a:xfrm>
          <a:prstGeom prst="rect">
            <a:avLst/>
          </a:prstGeom>
          <a:noFill/>
          <a:ln w="9525">
            <a:noFill/>
            <a:miter lim="800000"/>
            <a:headEnd/>
            <a:tailEnd/>
          </a:ln>
        </p:spPr>
      </p:pic>
      <p:pic>
        <p:nvPicPr>
          <p:cNvPr id="93192" name="Picture 4"/>
          <p:cNvPicPr>
            <a:picLocks noChangeAspect="1" noChangeArrowheads="1"/>
          </p:cNvPicPr>
          <p:nvPr/>
        </p:nvPicPr>
        <p:blipFill>
          <a:blip r:embed="rId5" cstate="print"/>
          <a:srcRect/>
          <a:stretch>
            <a:fillRect/>
          </a:stretch>
        </p:blipFill>
        <p:spPr bwMode="auto">
          <a:xfrm>
            <a:off x="4429125" y="5214938"/>
            <a:ext cx="1214438" cy="1000125"/>
          </a:xfrm>
          <a:prstGeom prst="rect">
            <a:avLst/>
          </a:prstGeom>
          <a:noFill/>
          <a:ln w="9525">
            <a:noFill/>
            <a:miter lim="800000"/>
            <a:headEnd/>
            <a:tailEnd/>
          </a:ln>
        </p:spPr>
      </p:pic>
      <p:pic>
        <p:nvPicPr>
          <p:cNvPr id="93193" name="Picture 4"/>
          <p:cNvPicPr>
            <a:picLocks noChangeAspect="1" noChangeArrowheads="1"/>
          </p:cNvPicPr>
          <p:nvPr/>
        </p:nvPicPr>
        <p:blipFill>
          <a:blip r:embed="rId6" cstate="print"/>
          <a:srcRect/>
          <a:stretch>
            <a:fillRect/>
          </a:stretch>
        </p:blipFill>
        <p:spPr bwMode="auto">
          <a:xfrm>
            <a:off x="4143375" y="4214813"/>
            <a:ext cx="199072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ço Reservado para Conteúdo 2"/>
          <p:cNvSpPr>
            <a:spLocks noGrp="1"/>
          </p:cNvSpPr>
          <p:nvPr>
            <p:ph idx="1"/>
          </p:nvPr>
        </p:nvSpPr>
        <p:spPr>
          <a:xfrm>
            <a:off x="428625" y="928688"/>
            <a:ext cx="8229600" cy="5286375"/>
          </a:xfrm>
        </p:spPr>
        <p:txBody>
          <a:bodyPr/>
          <a:lstStyle/>
          <a:p>
            <a:pPr>
              <a:buFont typeface="Georgia" pitchFamily="18" charset="0"/>
              <a:buNone/>
            </a:pPr>
            <a:r>
              <a:rPr lang="pt-BR" smtClean="0"/>
              <a:t>Gazis Hermann (1992)</a:t>
            </a:r>
          </a:p>
          <a:p>
            <a:pPr>
              <a:buFont typeface="Georgia" pitchFamily="18" charset="0"/>
              <a:buNone/>
            </a:pPr>
            <a:endParaRPr lang="pt-BR" smtClean="0"/>
          </a:p>
          <a:p>
            <a:r>
              <a:rPr lang="pt-BR" smtClean="0"/>
              <a:t>O modelo prevê que, para manter a conservação do fluxo, a velocidade ao ultrapassar o gargalo móvel e maior do que a velocidade desejada, e é chamada de “velocidade de escape”.</a:t>
            </a:r>
          </a:p>
          <a:p>
            <a:r>
              <a:rPr lang="pt-BR" smtClean="0"/>
              <a:t>A explicação dos autores é que o motorista utiliza um velocidade superior porque estão ansiosos para ultrapassar um veiculo lento. Após isto, retorna à velocidade desejada.</a:t>
            </a:r>
          </a:p>
          <a:p>
            <a:endParaRPr lang="pt-BR" smtClean="0"/>
          </a:p>
          <a:p>
            <a:endParaRPr lang="pt-BR" smtClean="0"/>
          </a:p>
        </p:txBody>
      </p:sp>
      <p:sp>
        <p:nvSpPr>
          <p:cNvPr id="94210"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7D18B51-641E-4671-B08F-4F580DD8E16B}" type="datetime1">
              <a:rPr lang="pt-BR"/>
              <a:pPr/>
              <a:t>12/04/2010</a:t>
            </a:fld>
            <a:endParaRPr lang="pt-BR"/>
          </a:p>
        </p:txBody>
      </p:sp>
      <p:sp>
        <p:nvSpPr>
          <p:cNvPr id="94211"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a:t>Marcus Kliewer</a:t>
            </a:r>
          </a:p>
        </p:txBody>
      </p:sp>
      <p:sp>
        <p:nvSpPr>
          <p:cNvPr id="94212"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FB87878-29B6-4641-ACA2-E2FA9BE6E1C7}" type="slidenum">
              <a:rPr lang="pt-BR" smtClean="0"/>
              <a:pPr/>
              <a:t>68</a:t>
            </a:fld>
            <a:endParaRPr lang="pt-BR" smtClean="0"/>
          </a:p>
        </p:txBody>
      </p:sp>
      <p:pic>
        <p:nvPicPr>
          <p:cNvPr id="94213" name="Picture 3"/>
          <p:cNvPicPr>
            <a:picLocks noChangeAspect="1" noChangeArrowheads="1"/>
          </p:cNvPicPr>
          <p:nvPr/>
        </p:nvPicPr>
        <p:blipFill>
          <a:blip r:embed="rId2" cstate="print"/>
          <a:srcRect/>
          <a:stretch>
            <a:fillRect/>
          </a:stretch>
        </p:blipFill>
        <p:spPr bwMode="auto">
          <a:xfrm>
            <a:off x="2286000" y="3357563"/>
            <a:ext cx="4556125"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ço Reservado para Conteúdo 2"/>
          <p:cNvSpPr>
            <a:spLocks noGrp="1"/>
          </p:cNvSpPr>
          <p:nvPr>
            <p:ph idx="1"/>
          </p:nvPr>
        </p:nvSpPr>
        <p:spPr>
          <a:xfrm>
            <a:off x="428625" y="928688"/>
            <a:ext cx="8229600" cy="5286375"/>
          </a:xfrm>
        </p:spPr>
        <p:txBody>
          <a:bodyPr/>
          <a:lstStyle/>
          <a:p>
            <a:pPr>
              <a:buFont typeface="Georgia" pitchFamily="18" charset="0"/>
              <a:buNone/>
            </a:pPr>
            <a:r>
              <a:rPr lang="pt-BR" smtClean="0"/>
              <a:t>Munoz-Daganzo (2002)</a:t>
            </a:r>
          </a:p>
          <a:p>
            <a:pPr>
              <a:buFont typeface="Georgia" pitchFamily="18" charset="0"/>
              <a:buNone/>
            </a:pPr>
            <a:r>
              <a:rPr lang="pt-BR" smtClean="0"/>
              <a:t>Modelo assume duas premissas:</a:t>
            </a:r>
          </a:p>
          <a:p>
            <a:r>
              <a:rPr lang="pt-BR" smtClean="0"/>
              <a:t>É possível utilizar a teoria LWR para descrever o fluxo antes e depois da descontinuidade me movimento, e assim fica numa curva de equilíbrio triangular (Q, K), onde o fluxo relativo Q</a:t>
            </a:r>
            <a:r>
              <a:rPr lang="pt-BR" baseline="-25000" smtClean="0"/>
              <a:t>r</a:t>
            </a:r>
            <a:r>
              <a:rPr lang="pt-BR" smtClean="0"/>
              <a:t>=Q-Ku</a:t>
            </a:r>
            <a:r>
              <a:rPr lang="pt-BR" baseline="-25000" smtClean="0"/>
              <a:t>b</a:t>
            </a:r>
            <a:r>
              <a:rPr lang="pt-BR" smtClean="0"/>
              <a:t> é conservado.</a:t>
            </a:r>
          </a:p>
          <a:p>
            <a:r>
              <a:rPr lang="pt-BR" smtClean="0"/>
              <a:t>Existe uma relação fenomenológica entre Qr e a velocidade do gargalo U</a:t>
            </a:r>
            <a:r>
              <a:rPr lang="pt-BR" baseline="-25000" smtClean="0"/>
              <a:t>b.</a:t>
            </a:r>
            <a:r>
              <a:rPr lang="pt-BR" smtClean="0"/>
              <a:t>: O fluxo após o gargalo varia linearmente com U</a:t>
            </a:r>
            <a:r>
              <a:rPr lang="pt-BR" baseline="-25000" smtClean="0"/>
              <a:t>b.</a:t>
            </a:r>
            <a:endParaRPr lang="pt-BR" smtClean="0"/>
          </a:p>
          <a:p>
            <a:pPr>
              <a:buFont typeface="Georgia" pitchFamily="18" charset="0"/>
              <a:buNone/>
            </a:pPr>
            <a:r>
              <a:rPr lang="pt-BR" smtClean="0"/>
              <a:t>.</a:t>
            </a:r>
          </a:p>
          <a:p>
            <a:pPr>
              <a:buFont typeface="Georgia" pitchFamily="18" charset="0"/>
              <a:buNone/>
            </a:pPr>
            <a:endParaRPr lang="pt-BR" smtClean="0"/>
          </a:p>
        </p:txBody>
      </p:sp>
      <p:sp>
        <p:nvSpPr>
          <p:cNvPr id="95234"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53EDA450-75EF-4026-9B2E-212F12ACA891}" type="datetime1">
              <a:rPr lang="pt-BR"/>
              <a:pPr/>
              <a:t>12/04/2010</a:t>
            </a:fld>
            <a:endParaRPr lang="pt-BR"/>
          </a:p>
        </p:txBody>
      </p:sp>
      <p:sp>
        <p:nvSpPr>
          <p:cNvPr id="95235"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a:t>Marcus Kliewer</a:t>
            </a:r>
          </a:p>
        </p:txBody>
      </p:sp>
      <p:sp>
        <p:nvSpPr>
          <p:cNvPr id="95236"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1599C6D-EFE9-42A4-A325-D33023FBCCAD}" type="slidenum">
              <a:rPr lang="pt-BR" smtClean="0"/>
              <a:pPr/>
              <a:t>69</a:t>
            </a:fld>
            <a:endParaRPr lang="pt-BR" smtClean="0"/>
          </a:p>
        </p:txBody>
      </p:sp>
      <p:pic>
        <p:nvPicPr>
          <p:cNvPr id="95237" name="Picture 2"/>
          <p:cNvPicPr>
            <a:picLocks noChangeAspect="1" noChangeArrowheads="1"/>
          </p:cNvPicPr>
          <p:nvPr/>
        </p:nvPicPr>
        <p:blipFill>
          <a:blip r:embed="rId2" cstate="print"/>
          <a:srcRect/>
          <a:stretch>
            <a:fillRect/>
          </a:stretch>
        </p:blipFill>
        <p:spPr bwMode="auto">
          <a:xfrm>
            <a:off x="2000250" y="3429000"/>
            <a:ext cx="4686300" cy="1071563"/>
          </a:xfrm>
          <a:prstGeom prst="rect">
            <a:avLst/>
          </a:prstGeom>
          <a:noFill/>
          <a:ln w="9525">
            <a:noFill/>
            <a:miter lim="800000"/>
            <a:headEnd/>
            <a:tailEnd/>
          </a:ln>
        </p:spPr>
      </p:pic>
      <p:pic>
        <p:nvPicPr>
          <p:cNvPr id="95238" name="Picture 3"/>
          <p:cNvPicPr>
            <a:picLocks noChangeAspect="1" noChangeArrowheads="1"/>
          </p:cNvPicPr>
          <p:nvPr/>
        </p:nvPicPr>
        <p:blipFill>
          <a:blip r:embed="rId3" cstate="print"/>
          <a:srcRect/>
          <a:stretch>
            <a:fillRect/>
          </a:stretch>
        </p:blipFill>
        <p:spPr bwMode="auto">
          <a:xfrm>
            <a:off x="1714500" y="4500563"/>
            <a:ext cx="5643563"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a:xfrm>
            <a:off x="457200" y="428625"/>
            <a:ext cx="8229600" cy="1069975"/>
          </a:xfrm>
        </p:spPr>
        <p:txBody>
          <a:bodyPr/>
          <a:lstStyle/>
          <a:p>
            <a:r>
              <a:rPr lang="pt-BR" smtClean="0"/>
              <a:t>Ilustração dos LOS</a:t>
            </a:r>
          </a:p>
        </p:txBody>
      </p:sp>
      <p:sp>
        <p:nvSpPr>
          <p:cNvPr id="24578"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7D46E6B7-AD3E-4965-B91C-3F37583A164B}" type="datetime1">
              <a:rPr lang="pt-BR" smtClean="0"/>
              <a:pPr/>
              <a:t>12/04/2010</a:t>
            </a:fld>
            <a:endParaRPr lang="pt-BR" smtClean="0"/>
          </a:p>
        </p:txBody>
      </p:sp>
      <p:sp>
        <p:nvSpPr>
          <p:cNvPr id="24579"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4580"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F16A8BE-0D27-4640-85D8-0666A3EC9E60}" type="slidenum">
              <a:rPr lang="pt-BR" smtClean="0"/>
              <a:pPr/>
              <a:t>7</a:t>
            </a:fld>
            <a:endParaRPr lang="pt-BR" smtClean="0"/>
          </a:p>
        </p:txBody>
      </p:sp>
      <p:pic>
        <p:nvPicPr>
          <p:cNvPr id="24581" name="Picture 2"/>
          <p:cNvPicPr>
            <a:picLocks noChangeAspect="1" noChangeArrowheads="1"/>
          </p:cNvPicPr>
          <p:nvPr/>
        </p:nvPicPr>
        <p:blipFill>
          <a:blip r:embed="rId2" cstate="print"/>
          <a:srcRect/>
          <a:stretch>
            <a:fillRect/>
          </a:stretch>
        </p:blipFill>
        <p:spPr bwMode="auto">
          <a:xfrm>
            <a:off x="2428875" y="1428750"/>
            <a:ext cx="4337050"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ço Reservado para Conteúdo 2"/>
          <p:cNvSpPr>
            <a:spLocks noGrp="1"/>
          </p:cNvSpPr>
          <p:nvPr>
            <p:ph idx="1"/>
          </p:nvPr>
        </p:nvSpPr>
        <p:spPr>
          <a:xfrm>
            <a:off x="428625" y="928688"/>
            <a:ext cx="8229600" cy="5286375"/>
          </a:xfrm>
        </p:spPr>
        <p:txBody>
          <a:bodyPr/>
          <a:lstStyle/>
          <a:p>
            <a:pPr>
              <a:buFont typeface="Georgia" pitchFamily="18" charset="0"/>
              <a:buNone/>
            </a:pPr>
            <a:r>
              <a:rPr lang="pt-BR" smtClean="0"/>
              <a:t>Leclerq (2004)</a:t>
            </a:r>
          </a:p>
          <a:p>
            <a:r>
              <a:rPr lang="pt-BR" smtClean="0"/>
              <a:t>Propôs uma teoria unificada, baseada no LWR, e que engloba o modelo de Gazis-Herman e Munoz-Daganzo, baseado numa curva de equilíbrio triangular.</a:t>
            </a:r>
          </a:p>
          <a:p>
            <a:r>
              <a:rPr lang="pt-BR" smtClean="0"/>
              <a:t>Existe uma relação fenomenológica entre Qr e a velocidade do gargalo Ub..</a:t>
            </a:r>
          </a:p>
          <a:p>
            <a:endParaRPr lang="pt-BR" smtClean="0"/>
          </a:p>
          <a:p>
            <a:r>
              <a:rPr lang="pt-BR" smtClean="0"/>
              <a:t>A proposta foi assumir que o gargalo móvel também pode ser descrito por uma curva de equilíbrio triangular, cujo pico, e também a tangente que determina todos os estados possíveis de fluxo depois do gargalo móvel.</a:t>
            </a:r>
          </a:p>
          <a:p>
            <a:endParaRPr lang="pt-BR" smtClean="0"/>
          </a:p>
        </p:txBody>
      </p:sp>
      <p:sp>
        <p:nvSpPr>
          <p:cNvPr id="96258"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8BC01151-748E-4D0E-A5E2-C9F81C0C4C6A}" type="datetime1">
              <a:rPr lang="pt-BR"/>
              <a:pPr/>
              <a:t>12/04/2010</a:t>
            </a:fld>
            <a:endParaRPr lang="pt-BR"/>
          </a:p>
        </p:txBody>
      </p:sp>
      <p:sp>
        <p:nvSpPr>
          <p:cNvPr id="96259"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a:t>Marcus Kliewer</a:t>
            </a:r>
          </a:p>
        </p:txBody>
      </p:sp>
      <p:sp>
        <p:nvSpPr>
          <p:cNvPr id="96260"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B887B1-613E-42FD-A94C-1660153E54FA}" type="slidenum">
              <a:rPr lang="pt-BR" smtClean="0"/>
              <a:pPr/>
              <a:t>70</a:t>
            </a:fld>
            <a:endParaRPr lang="pt-BR" smtClean="0"/>
          </a:p>
        </p:txBody>
      </p:sp>
      <p:pic>
        <p:nvPicPr>
          <p:cNvPr id="96261" name="Picture 2"/>
          <p:cNvPicPr>
            <a:picLocks noChangeAspect="1" noChangeArrowheads="1"/>
          </p:cNvPicPr>
          <p:nvPr/>
        </p:nvPicPr>
        <p:blipFill>
          <a:blip r:embed="rId2" cstate="print"/>
          <a:srcRect/>
          <a:stretch>
            <a:fillRect/>
          </a:stretch>
        </p:blipFill>
        <p:spPr bwMode="auto">
          <a:xfrm>
            <a:off x="5500688" y="4000500"/>
            <a:ext cx="3352800" cy="2705100"/>
          </a:xfrm>
          <a:prstGeom prst="rect">
            <a:avLst/>
          </a:prstGeom>
          <a:noFill/>
          <a:ln w="9525">
            <a:noFill/>
            <a:miter lim="800000"/>
            <a:headEnd/>
            <a:tailEnd/>
          </a:ln>
        </p:spPr>
      </p:pic>
      <p:pic>
        <p:nvPicPr>
          <p:cNvPr id="96262" name="Picture 3"/>
          <p:cNvPicPr>
            <a:picLocks noChangeAspect="1" noChangeArrowheads="1"/>
          </p:cNvPicPr>
          <p:nvPr/>
        </p:nvPicPr>
        <p:blipFill>
          <a:blip r:embed="rId3" cstate="print"/>
          <a:srcRect/>
          <a:stretch>
            <a:fillRect/>
          </a:stretch>
        </p:blipFill>
        <p:spPr bwMode="auto">
          <a:xfrm>
            <a:off x="2000250" y="4643438"/>
            <a:ext cx="2047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ítulo 5"/>
          <p:cNvSpPr>
            <a:spLocks noGrp="1"/>
          </p:cNvSpPr>
          <p:nvPr>
            <p:ph type="title"/>
          </p:nvPr>
        </p:nvSpPr>
        <p:spPr>
          <a:xfrm>
            <a:off x="428625" y="504825"/>
            <a:ext cx="8229600" cy="1066800"/>
          </a:xfrm>
        </p:spPr>
        <p:txBody>
          <a:bodyPr/>
          <a:lstStyle/>
          <a:p>
            <a:r>
              <a:rPr lang="pt-BR" smtClean="0"/>
              <a:t>Laval.</a:t>
            </a:r>
          </a:p>
        </p:txBody>
      </p:sp>
      <p:sp>
        <p:nvSpPr>
          <p:cNvPr id="97282" name="Rectangle 3"/>
          <p:cNvSpPr>
            <a:spLocks noGrp="1" noChangeArrowheads="1"/>
          </p:cNvSpPr>
          <p:nvPr>
            <p:ph idx="1"/>
          </p:nvPr>
        </p:nvSpPr>
        <p:spPr>
          <a:xfrm>
            <a:off x="428625" y="1643063"/>
            <a:ext cx="8429625" cy="4714875"/>
          </a:xfrm>
        </p:spPr>
        <p:txBody>
          <a:bodyPr/>
          <a:lstStyle/>
          <a:p>
            <a:r>
              <a:rPr lang="pt-BR" sz="1800" smtClean="0">
                <a:latin typeface="Arial" charset="0"/>
                <a:cs typeface="Arial" charset="0"/>
              </a:rPr>
              <a:t>Propôs uma modelo para estimar a capacidade de segmentos de rodovias contendo gargalos moveis causados pela presença de veículos lentos (SV).</a:t>
            </a:r>
          </a:p>
          <a:p>
            <a:r>
              <a:rPr lang="pt-BR" sz="1800" smtClean="0">
                <a:latin typeface="Arial" charset="0"/>
                <a:cs typeface="Arial" charset="0"/>
              </a:rPr>
              <a:t>SV´s podem representar caminhões num aclive, veículos numa faixa de aceleração, veículos saindo e desacelerando ou qualquer outro veiculo lento.</a:t>
            </a:r>
          </a:p>
          <a:p>
            <a:r>
              <a:rPr lang="pt-BR" sz="1800" smtClean="0">
                <a:latin typeface="Arial" charset="0"/>
                <a:cs typeface="Arial" charset="0"/>
              </a:rPr>
              <a:t>É assumido que os SV´s são uma fração constante no trafego</a:t>
            </a:r>
          </a:p>
          <a:p>
            <a:r>
              <a:rPr lang="pt-BR" sz="1800" smtClean="0">
                <a:latin typeface="Arial" charset="0"/>
                <a:cs typeface="Arial" charset="0"/>
              </a:rPr>
              <a:t>A proposta neste artigo é baseada na “kinematic wave theory” do Newell, que descreve os efeitos de um único comboio lento no fluxo de trafego.</a:t>
            </a:r>
          </a:p>
        </p:txBody>
      </p:sp>
      <p:pic>
        <p:nvPicPr>
          <p:cNvPr id="97283" name="Picture 3"/>
          <p:cNvPicPr>
            <a:picLocks noChangeAspect="1" noChangeArrowheads="1"/>
          </p:cNvPicPr>
          <p:nvPr/>
        </p:nvPicPr>
        <p:blipFill>
          <a:blip r:embed="rId2" cstate="print"/>
          <a:srcRect/>
          <a:stretch>
            <a:fillRect/>
          </a:stretch>
        </p:blipFill>
        <p:spPr bwMode="auto">
          <a:xfrm>
            <a:off x="1928813" y="4214813"/>
            <a:ext cx="2571750" cy="2132012"/>
          </a:xfrm>
          <a:prstGeom prst="rect">
            <a:avLst/>
          </a:prstGeom>
          <a:noFill/>
          <a:ln w="9525">
            <a:noFill/>
            <a:miter lim="800000"/>
            <a:headEnd/>
            <a:tailEnd/>
          </a:ln>
        </p:spPr>
      </p:pic>
      <p:pic>
        <p:nvPicPr>
          <p:cNvPr id="97284" name="Picture 4"/>
          <p:cNvPicPr>
            <a:picLocks noChangeAspect="1" noChangeArrowheads="1"/>
          </p:cNvPicPr>
          <p:nvPr/>
        </p:nvPicPr>
        <p:blipFill>
          <a:blip r:embed="rId3" cstate="print"/>
          <a:srcRect/>
          <a:stretch>
            <a:fillRect/>
          </a:stretch>
        </p:blipFill>
        <p:spPr bwMode="auto">
          <a:xfrm>
            <a:off x="5286375" y="4214813"/>
            <a:ext cx="2643188"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ítulo 13"/>
          <p:cNvSpPr>
            <a:spLocks noGrp="1"/>
          </p:cNvSpPr>
          <p:nvPr>
            <p:ph type="title"/>
          </p:nvPr>
        </p:nvSpPr>
        <p:spPr>
          <a:xfrm>
            <a:off x="428625" y="504825"/>
            <a:ext cx="8229600" cy="1066800"/>
          </a:xfrm>
        </p:spPr>
        <p:txBody>
          <a:bodyPr/>
          <a:lstStyle/>
          <a:p>
            <a:pPr eaLnBrk="1" hangingPunct="1"/>
            <a:r>
              <a:rPr lang="pt-BR" smtClean="0"/>
              <a:t>Laval.</a:t>
            </a:r>
          </a:p>
        </p:txBody>
      </p:sp>
      <p:sp>
        <p:nvSpPr>
          <p:cNvPr id="98306" name="Espaço Reservado para Conteúdo 2"/>
          <p:cNvSpPr>
            <a:spLocks noGrp="1"/>
          </p:cNvSpPr>
          <p:nvPr>
            <p:ph idx="1"/>
          </p:nvPr>
        </p:nvSpPr>
        <p:spPr>
          <a:xfrm>
            <a:off x="428625" y="1643063"/>
            <a:ext cx="8429625" cy="4714875"/>
          </a:xfrm>
        </p:spPr>
        <p:txBody>
          <a:bodyPr/>
          <a:lstStyle/>
          <a:p>
            <a:pPr>
              <a:buFont typeface="Georgia" pitchFamily="18" charset="0"/>
              <a:buNone/>
            </a:pPr>
            <a:endParaRPr lang="pt-BR" sz="1800" smtClean="0">
              <a:latin typeface="Arial" charset="0"/>
              <a:cs typeface="Arial" charset="0"/>
            </a:endParaRPr>
          </a:p>
          <a:p>
            <a:pPr>
              <a:buFont typeface="Georgia" pitchFamily="18" charset="0"/>
              <a:buNone/>
            </a:pPr>
            <a:r>
              <a:rPr lang="pt-BR" sz="1800" smtClean="0">
                <a:latin typeface="Arial" charset="0"/>
                <a:cs typeface="Arial" charset="0"/>
              </a:rPr>
              <a:t>Baseado na teoria do gargalo móvel, um gargalo móvel ativo gera uma fila acima (U) e fluxo livre abaixo (D), conforme a figura</a:t>
            </a: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a:p>
            <a:pPr>
              <a:buFont typeface="Georgia" pitchFamily="18" charset="0"/>
              <a:buNone/>
            </a:pPr>
            <a:endParaRPr lang="pt-BR" sz="1800" smtClean="0">
              <a:latin typeface="Arial" charset="0"/>
              <a:cs typeface="Arial" charset="0"/>
            </a:endParaRPr>
          </a:p>
        </p:txBody>
      </p:sp>
      <p:sp>
        <p:nvSpPr>
          <p:cNvPr id="98307"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3BA074E4-271B-4379-8BCC-FD79517E8392}" type="datetime1">
              <a:rPr lang="pt-BR" smtClean="0"/>
              <a:pPr/>
              <a:t>12/04/2010</a:t>
            </a:fld>
            <a:endParaRPr lang="pt-BR" smtClean="0"/>
          </a:p>
        </p:txBody>
      </p:sp>
      <p:sp>
        <p:nvSpPr>
          <p:cNvPr id="98308"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98309"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CA2004-4DF4-4AB4-8382-FD22E1B2B4BF}" type="slidenum">
              <a:rPr lang="pt-BR" smtClean="0"/>
              <a:pPr/>
              <a:t>72</a:t>
            </a:fld>
            <a:endParaRPr lang="pt-BR" smtClean="0"/>
          </a:p>
        </p:txBody>
      </p:sp>
      <p:pic>
        <p:nvPicPr>
          <p:cNvPr id="98310" name="Picture 3"/>
          <p:cNvPicPr>
            <a:picLocks noChangeAspect="1" noChangeArrowheads="1"/>
          </p:cNvPicPr>
          <p:nvPr/>
        </p:nvPicPr>
        <p:blipFill>
          <a:blip r:embed="rId2" cstate="print"/>
          <a:srcRect/>
          <a:stretch>
            <a:fillRect/>
          </a:stretch>
        </p:blipFill>
        <p:spPr bwMode="auto">
          <a:xfrm>
            <a:off x="1428750" y="2798763"/>
            <a:ext cx="3000375" cy="2487612"/>
          </a:xfrm>
          <a:prstGeom prst="rect">
            <a:avLst/>
          </a:prstGeom>
          <a:noFill/>
          <a:ln w="9525">
            <a:noFill/>
            <a:miter lim="800000"/>
            <a:headEnd/>
            <a:tailEnd/>
          </a:ln>
        </p:spPr>
      </p:pic>
      <p:sp>
        <p:nvSpPr>
          <p:cNvPr id="98311" name="CaixaDeTexto 7"/>
          <p:cNvSpPr txBox="1">
            <a:spLocks noChangeArrowheads="1"/>
          </p:cNvSpPr>
          <p:nvPr/>
        </p:nvSpPr>
        <p:spPr bwMode="auto">
          <a:xfrm>
            <a:off x="1214438" y="5715000"/>
            <a:ext cx="3500437" cy="738188"/>
          </a:xfrm>
          <a:prstGeom prst="rect">
            <a:avLst/>
          </a:prstGeom>
          <a:noFill/>
          <a:ln w="9525">
            <a:noFill/>
            <a:miter lim="800000"/>
            <a:headEnd/>
            <a:tailEnd/>
          </a:ln>
        </p:spPr>
        <p:txBody>
          <a:bodyPr>
            <a:spAutoFit/>
          </a:bodyPr>
          <a:lstStyle/>
          <a:p>
            <a:r>
              <a:rPr lang="pt-BR" sz="1400"/>
              <a:t>Para uma via com n faixas com velocidade de fluxo livre u, velocidade da onda w, e densidade congestionada k</a:t>
            </a:r>
          </a:p>
        </p:txBody>
      </p:sp>
      <p:sp>
        <p:nvSpPr>
          <p:cNvPr id="98312" name="CaixaDeTexto 8"/>
          <p:cNvSpPr txBox="1">
            <a:spLocks noChangeArrowheads="1"/>
          </p:cNvSpPr>
          <p:nvPr/>
        </p:nvSpPr>
        <p:spPr bwMode="auto">
          <a:xfrm>
            <a:off x="5143500" y="3403600"/>
            <a:ext cx="3571875" cy="954088"/>
          </a:xfrm>
          <a:prstGeom prst="rect">
            <a:avLst/>
          </a:prstGeom>
          <a:noFill/>
          <a:ln w="9525">
            <a:noFill/>
            <a:miter lim="800000"/>
            <a:headEnd/>
            <a:tailEnd/>
          </a:ln>
        </p:spPr>
        <p:txBody>
          <a:bodyPr>
            <a:spAutoFit/>
          </a:bodyPr>
          <a:lstStyle/>
          <a:p>
            <a:r>
              <a:rPr lang="pt-BR" sz="1400"/>
              <a:t>Q</a:t>
            </a:r>
            <a:r>
              <a:rPr lang="pt-BR" sz="1400" baseline="-25000"/>
              <a:t>U</a:t>
            </a:r>
            <a:r>
              <a:rPr lang="pt-BR" sz="1400"/>
              <a:t> é fluxo de veículos, com velocidade v</a:t>
            </a:r>
            <a:r>
              <a:rPr lang="pt-BR" sz="1400" baseline="-25000"/>
              <a:t>U</a:t>
            </a:r>
            <a:endParaRPr lang="pt-BR" sz="1400"/>
          </a:p>
          <a:p>
            <a:endParaRPr lang="pt-BR" sz="1400"/>
          </a:p>
          <a:p>
            <a:r>
              <a:rPr lang="pt-BR" sz="1400"/>
              <a:t>Q</a:t>
            </a:r>
            <a:r>
              <a:rPr lang="pt-BR" sz="1400" baseline="-25000"/>
              <a:t>D</a:t>
            </a:r>
            <a:r>
              <a:rPr lang="pt-BR" sz="1400"/>
              <a:t> é a capacidade do  gargalo móvel</a:t>
            </a:r>
            <a:endParaRPr lang="pt-BR" sz="1400" baseline="-25000"/>
          </a:p>
          <a:p>
            <a:endParaRPr lang="pt-BR" sz="1400"/>
          </a:p>
        </p:txBody>
      </p:sp>
      <p:pic>
        <p:nvPicPr>
          <p:cNvPr id="98313" name="Picture 2"/>
          <p:cNvPicPr>
            <a:picLocks noChangeAspect="1" noChangeArrowheads="1"/>
          </p:cNvPicPr>
          <p:nvPr/>
        </p:nvPicPr>
        <p:blipFill>
          <a:blip r:embed="rId3" cstate="print"/>
          <a:srcRect/>
          <a:stretch>
            <a:fillRect/>
          </a:stretch>
        </p:blipFill>
        <p:spPr bwMode="auto">
          <a:xfrm>
            <a:off x="4643438" y="5572125"/>
            <a:ext cx="1543050" cy="1052513"/>
          </a:xfrm>
          <a:prstGeom prst="rect">
            <a:avLst/>
          </a:prstGeom>
          <a:noFill/>
          <a:ln w="9525">
            <a:noFill/>
            <a:miter lim="800000"/>
            <a:headEnd/>
            <a:tailEnd/>
          </a:ln>
        </p:spPr>
      </p:pic>
      <p:pic>
        <p:nvPicPr>
          <p:cNvPr id="98314" name="Picture 3"/>
          <p:cNvPicPr>
            <a:picLocks noChangeAspect="1" noChangeArrowheads="1"/>
          </p:cNvPicPr>
          <p:nvPr/>
        </p:nvPicPr>
        <p:blipFill>
          <a:blip r:embed="rId4" cstate="print"/>
          <a:srcRect/>
          <a:stretch>
            <a:fillRect/>
          </a:stretch>
        </p:blipFill>
        <p:spPr bwMode="auto">
          <a:xfrm>
            <a:off x="6286500" y="5857875"/>
            <a:ext cx="1162050" cy="504825"/>
          </a:xfrm>
          <a:prstGeom prst="rect">
            <a:avLst/>
          </a:prstGeom>
          <a:noFill/>
          <a:ln w="9525">
            <a:noFill/>
            <a:miter lim="800000"/>
            <a:headEnd/>
            <a:tailEnd/>
          </a:ln>
        </p:spPr>
      </p:pic>
      <p:sp>
        <p:nvSpPr>
          <p:cNvPr id="98315" name="CaixaDeTexto 11"/>
          <p:cNvSpPr txBox="1">
            <a:spLocks noChangeArrowheads="1"/>
          </p:cNvSpPr>
          <p:nvPr/>
        </p:nvSpPr>
        <p:spPr bwMode="auto">
          <a:xfrm>
            <a:off x="6215063" y="5473700"/>
            <a:ext cx="2225675" cy="1169988"/>
          </a:xfrm>
          <a:prstGeom prst="rect">
            <a:avLst/>
          </a:prstGeom>
          <a:noFill/>
          <a:ln w="9525">
            <a:noFill/>
            <a:miter lim="800000"/>
            <a:headEnd/>
            <a:tailEnd/>
          </a:ln>
        </p:spPr>
        <p:txBody>
          <a:bodyPr wrap="none">
            <a:spAutoFit/>
          </a:bodyPr>
          <a:lstStyle/>
          <a:p>
            <a:r>
              <a:rPr lang="pt-BR" sz="1400"/>
              <a:t>onde,</a:t>
            </a:r>
          </a:p>
          <a:p>
            <a:endParaRPr lang="pt-BR" sz="1400"/>
          </a:p>
          <a:p>
            <a:endParaRPr lang="pt-BR" sz="1400"/>
          </a:p>
          <a:p>
            <a:endParaRPr lang="pt-BR" sz="1400"/>
          </a:p>
          <a:p>
            <a:r>
              <a:rPr lang="pt-BR" sz="1400"/>
              <a:t>é a capacidade sem SV´s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ítulo 6"/>
          <p:cNvSpPr>
            <a:spLocks noGrp="1"/>
          </p:cNvSpPr>
          <p:nvPr>
            <p:ph type="title"/>
          </p:nvPr>
        </p:nvSpPr>
        <p:spPr>
          <a:xfrm>
            <a:off x="428625" y="504825"/>
            <a:ext cx="8229600" cy="1066800"/>
          </a:xfrm>
        </p:spPr>
        <p:txBody>
          <a:bodyPr/>
          <a:lstStyle/>
          <a:p>
            <a:r>
              <a:rPr lang="pt-BR" smtClean="0"/>
              <a:t>Laval.</a:t>
            </a:r>
          </a:p>
        </p:txBody>
      </p:sp>
      <p:sp>
        <p:nvSpPr>
          <p:cNvPr id="2" name="Espaço Reservado para Conteúdo 1"/>
          <p:cNvSpPr>
            <a:spLocks noGrp="1"/>
          </p:cNvSpPr>
          <p:nvPr>
            <p:ph idx="1"/>
          </p:nvPr>
        </p:nvSpPr>
        <p:spPr>
          <a:xfrm>
            <a:off x="428625" y="1643063"/>
            <a:ext cx="8429625" cy="4714875"/>
          </a:xfrm>
        </p:spPr>
        <p:txBody>
          <a:bodyPr>
            <a:normAutofit lnSpcReduction="10000"/>
          </a:bodyPr>
          <a:lstStyle/>
          <a:p>
            <a:pPr>
              <a:buFont typeface="Georgia" pitchFamily="18" charset="0"/>
              <a:buNone/>
              <a:defRPr/>
            </a:pPr>
            <a:r>
              <a:rPr lang="pt-BR" dirty="0" smtClean="0"/>
              <a:t>A figura abaixo mostra a solução do problema quando um gargalo móvel entra no rodovia e viaja de x</a:t>
            </a:r>
            <a:r>
              <a:rPr lang="pt-BR" baseline="-25000" dirty="0" smtClean="0"/>
              <a:t>0</a:t>
            </a:r>
            <a:r>
              <a:rPr lang="pt-BR" dirty="0" smtClean="0"/>
              <a:t> ate x</a:t>
            </a:r>
            <a:r>
              <a:rPr lang="pt-BR" baseline="-25000" dirty="0" smtClean="0"/>
              <a:t>0</a:t>
            </a:r>
            <a:r>
              <a:rPr lang="pt-BR" dirty="0" smtClean="0"/>
              <a:t>+L, a velocidade constante. O tempo que leva para a fila desaparecer em x</a:t>
            </a:r>
            <a:r>
              <a:rPr lang="pt-BR" baseline="-25000" dirty="0" smtClean="0"/>
              <a:t>0</a:t>
            </a:r>
            <a:r>
              <a:rPr lang="pt-BR" dirty="0" smtClean="0"/>
              <a:t> é chamado de tempo de distúrbio T.</a:t>
            </a:r>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r>
              <a:rPr lang="pt-BR" dirty="0" smtClean="0"/>
              <a:t>Seja ,</a:t>
            </a:r>
          </a:p>
          <a:p>
            <a:pPr>
              <a:buFont typeface="Georgia" pitchFamily="18" charset="0"/>
              <a:buNone/>
              <a:defRPr/>
            </a:pPr>
            <a:r>
              <a:rPr lang="pt-BR" i="1" dirty="0" smtClean="0"/>
              <a:t>r </a:t>
            </a:r>
            <a:r>
              <a:rPr lang="pt-BR" dirty="0" smtClean="0"/>
              <a:t>a proporção de SV´s</a:t>
            </a:r>
          </a:p>
          <a:p>
            <a:pPr>
              <a:buFont typeface="Georgia" pitchFamily="18" charset="0"/>
              <a:buNone/>
              <a:defRPr/>
            </a:pPr>
            <a:r>
              <a:rPr lang="pt-BR" i="1" dirty="0" smtClean="0"/>
              <a:t>N(t) </a:t>
            </a:r>
            <a:r>
              <a:rPr lang="pt-BR" dirty="0" smtClean="0"/>
              <a:t>o numero cumulativo de SV´s</a:t>
            </a:r>
          </a:p>
          <a:p>
            <a:pPr>
              <a:buFont typeface="Georgia" pitchFamily="18" charset="0"/>
              <a:buNone/>
              <a:defRPr/>
            </a:pPr>
            <a:r>
              <a:rPr lang="pt-BR" i="1" dirty="0" smtClean="0"/>
              <a:t>H</a:t>
            </a:r>
            <a:r>
              <a:rPr lang="pt-BR" dirty="0" smtClean="0"/>
              <a:t> variável aleatória de headway (intervalo de tempo entre chegadas)</a:t>
            </a:r>
          </a:p>
          <a:p>
            <a:pPr>
              <a:buFont typeface="Georgia" pitchFamily="18" charset="0"/>
              <a:buNone/>
              <a:defRPr/>
            </a:pPr>
            <a:r>
              <a:rPr lang="pt-BR" i="1" dirty="0" smtClean="0"/>
              <a:t>F(h)=P(H&lt;h) </a:t>
            </a:r>
            <a:r>
              <a:rPr lang="pt-BR" dirty="0" smtClean="0"/>
              <a:t>função distribuição de H a determinar.</a:t>
            </a:r>
          </a:p>
          <a:p>
            <a:pPr>
              <a:buFont typeface="Georgia" pitchFamily="18" charset="0"/>
              <a:buNone/>
              <a:defRPr/>
            </a:pPr>
            <a:endParaRPr lang="pt-BR" dirty="0"/>
          </a:p>
        </p:txBody>
      </p:sp>
      <p:sp>
        <p:nvSpPr>
          <p:cNvPr id="99331"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4A55802-9EDA-4358-9F7E-F3D9A93B91E6}" type="datetime1">
              <a:rPr lang="pt-BR" smtClean="0"/>
              <a:pPr/>
              <a:t>12/04/2010</a:t>
            </a:fld>
            <a:endParaRPr lang="pt-BR" smtClean="0"/>
          </a:p>
        </p:txBody>
      </p:sp>
      <p:sp>
        <p:nvSpPr>
          <p:cNvPr id="99332"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99333"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B6BC77-95FF-495B-8F00-496CC6128401}" type="slidenum">
              <a:rPr lang="pt-BR" smtClean="0"/>
              <a:pPr/>
              <a:t>73</a:t>
            </a:fld>
            <a:endParaRPr lang="pt-BR" smtClean="0"/>
          </a:p>
        </p:txBody>
      </p:sp>
      <p:pic>
        <p:nvPicPr>
          <p:cNvPr id="99334" name="Picture 4"/>
          <p:cNvPicPr>
            <a:picLocks noChangeAspect="1" noChangeArrowheads="1"/>
          </p:cNvPicPr>
          <p:nvPr/>
        </p:nvPicPr>
        <p:blipFill>
          <a:blip r:embed="rId2" cstate="print"/>
          <a:srcRect/>
          <a:stretch>
            <a:fillRect/>
          </a:stretch>
        </p:blipFill>
        <p:spPr bwMode="auto">
          <a:xfrm>
            <a:off x="3643313" y="2786063"/>
            <a:ext cx="300037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ítulo 8"/>
          <p:cNvSpPr>
            <a:spLocks noGrp="1"/>
          </p:cNvSpPr>
          <p:nvPr>
            <p:ph type="title"/>
          </p:nvPr>
        </p:nvSpPr>
        <p:spPr>
          <a:xfrm>
            <a:off x="428625" y="504825"/>
            <a:ext cx="8229600" cy="1066800"/>
          </a:xfrm>
        </p:spPr>
        <p:txBody>
          <a:bodyPr/>
          <a:lstStyle/>
          <a:p>
            <a:r>
              <a:rPr lang="pt-BR" smtClean="0"/>
              <a:t>Laval.</a:t>
            </a:r>
          </a:p>
        </p:txBody>
      </p:sp>
      <p:sp>
        <p:nvSpPr>
          <p:cNvPr id="100354"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Processo Condicional</a:t>
            </a:r>
          </a:p>
          <a:p>
            <a:r>
              <a:rPr lang="pt-BR" smtClean="0">
                <a:latin typeface="Arial" charset="0"/>
                <a:cs typeface="Arial" charset="0"/>
              </a:rPr>
              <a:t>Cada tempo que um veiculo passa x</a:t>
            </a:r>
            <a:r>
              <a:rPr lang="pt-BR" baseline="-25000" smtClean="0">
                <a:latin typeface="Arial" charset="0"/>
                <a:cs typeface="Arial" charset="0"/>
              </a:rPr>
              <a:t>0</a:t>
            </a:r>
            <a:r>
              <a:rPr lang="pt-BR" smtClean="0">
                <a:latin typeface="Arial" charset="0"/>
                <a:cs typeface="Arial" charset="0"/>
              </a:rPr>
              <a:t> ele tem a probabilidade r de ser um SV. Assim, o processo de chegada é um processo binomial com parâmetro r.</a:t>
            </a:r>
          </a:p>
          <a:p>
            <a:r>
              <a:rPr lang="pt-BR" smtClean="0">
                <a:latin typeface="Arial" charset="0"/>
                <a:cs typeface="Arial" charset="0"/>
              </a:rPr>
              <a:t>Se adicionalmente r é pequeno e o total numero de veículos é grande, o processo pode ser aproximado pelo processo de Poisson.</a:t>
            </a:r>
          </a:p>
          <a:p>
            <a:r>
              <a:rPr lang="pt-BR" smtClean="0">
                <a:latin typeface="Arial" charset="0"/>
                <a:cs typeface="Arial" charset="0"/>
              </a:rPr>
              <a:t>Para simplificar o problema, as trajetórias são assumidas lineares e partidas com inclinações v e u.</a:t>
            </a:r>
          </a:p>
          <a:p>
            <a:r>
              <a:rPr lang="pt-BR" smtClean="0">
                <a:latin typeface="Arial" charset="0"/>
                <a:cs typeface="Arial" charset="0"/>
              </a:rPr>
              <a:t>Se o comprimento da trajetória é L, os distúrbios são dados por</a:t>
            </a:r>
          </a:p>
        </p:txBody>
      </p:sp>
      <p:sp>
        <p:nvSpPr>
          <p:cNvPr id="10035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8C1518B-F4CF-47FA-B73A-A45B509DA4B5}" type="datetime1">
              <a:rPr lang="pt-BR" smtClean="0"/>
              <a:pPr/>
              <a:t>12/04/2010</a:t>
            </a:fld>
            <a:endParaRPr lang="pt-BR" smtClean="0"/>
          </a:p>
        </p:txBody>
      </p:sp>
      <p:sp>
        <p:nvSpPr>
          <p:cNvPr id="10035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035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E2F96E9-7EAE-4FFF-A64F-0BDD557AA4EF}" type="slidenum">
              <a:rPr lang="pt-BR" smtClean="0"/>
              <a:pPr/>
              <a:t>74</a:t>
            </a:fld>
            <a:endParaRPr lang="pt-BR" smtClean="0"/>
          </a:p>
        </p:txBody>
      </p:sp>
      <p:pic>
        <p:nvPicPr>
          <p:cNvPr id="100358" name="Picture 2"/>
          <p:cNvPicPr>
            <a:picLocks noChangeAspect="1" noChangeArrowheads="1"/>
          </p:cNvPicPr>
          <p:nvPr/>
        </p:nvPicPr>
        <p:blipFill>
          <a:blip r:embed="rId2" cstate="print"/>
          <a:srcRect/>
          <a:stretch>
            <a:fillRect/>
          </a:stretch>
        </p:blipFill>
        <p:spPr bwMode="auto">
          <a:xfrm>
            <a:off x="1428750" y="4143375"/>
            <a:ext cx="3670300" cy="2376488"/>
          </a:xfrm>
          <a:prstGeom prst="rect">
            <a:avLst/>
          </a:prstGeom>
          <a:noFill/>
          <a:ln w="9525">
            <a:noFill/>
            <a:miter lim="800000"/>
            <a:headEnd/>
            <a:tailEnd/>
          </a:ln>
        </p:spPr>
      </p:pic>
      <p:pic>
        <p:nvPicPr>
          <p:cNvPr id="100359" name="Picture 3"/>
          <p:cNvPicPr>
            <a:picLocks noChangeAspect="1" noChangeArrowheads="1"/>
          </p:cNvPicPr>
          <p:nvPr/>
        </p:nvPicPr>
        <p:blipFill>
          <a:blip r:embed="rId3" cstate="print"/>
          <a:srcRect/>
          <a:stretch>
            <a:fillRect/>
          </a:stretch>
        </p:blipFill>
        <p:spPr bwMode="auto">
          <a:xfrm>
            <a:off x="5715000" y="4286250"/>
            <a:ext cx="2424113" cy="2128838"/>
          </a:xfrm>
          <a:prstGeom prst="rect">
            <a:avLst/>
          </a:prstGeom>
          <a:noFill/>
          <a:ln w="9525">
            <a:noFill/>
            <a:miter lim="800000"/>
            <a:headEnd/>
            <a:tailEnd/>
          </a:ln>
        </p:spPr>
      </p:pic>
      <p:pic>
        <p:nvPicPr>
          <p:cNvPr id="100360" name="Picture 4"/>
          <p:cNvPicPr>
            <a:picLocks noChangeAspect="1" noChangeArrowheads="1"/>
          </p:cNvPicPr>
          <p:nvPr/>
        </p:nvPicPr>
        <p:blipFill>
          <a:blip r:embed="rId4" cstate="print"/>
          <a:srcRect/>
          <a:stretch>
            <a:fillRect/>
          </a:stretch>
        </p:blipFill>
        <p:spPr bwMode="auto">
          <a:xfrm>
            <a:off x="928688" y="4000500"/>
            <a:ext cx="1038225"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ítulo 10"/>
          <p:cNvSpPr>
            <a:spLocks noGrp="1"/>
          </p:cNvSpPr>
          <p:nvPr>
            <p:ph type="title"/>
          </p:nvPr>
        </p:nvSpPr>
        <p:spPr>
          <a:xfrm>
            <a:off x="428625" y="504825"/>
            <a:ext cx="8229600" cy="1066800"/>
          </a:xfrm>
        </p:spPr>
        <p:txBody>
          <a:bodyPr/>
          <a:lstStyle/>
          <a:p>
            <a:r>
              <a:rPr lang="pt-BR" smtClean="0"/>
              <a:t>Laval.</a:t>
            </a:r>
          </a:p>
        </p:txBody>
      </p:sp>
      <p:sp>
        <p:nvSpPr>
          <p:cNvPr id="101378"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A taxa media do processo é</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Com</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Segue também que a condição de distribuição do headway é</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p:txBody>
      </p:sp>
      <p:sp>
        <p:nvSpPr>
          <p:cNvPr id="101379"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13E8C353-0C1F-4DD7-A343-645EBBFEDD70}" type="datetime1">
              <a:rPr lang="pt-BR" smtClean="0"/>
              <a:pPr/>
              <a:t>12/04/2010</a:t>
            </a:fld>
            <a:endParaRPr lang="pt-BR" smtClean="0"/>
          </a:p>
        </p:txBody>
      </p:sp>
      <p:sp>
        <p:nvSpPr>
          <p:cNvPr id="101380"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1381"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529957-33E6-4A70-97DA-6778F2E9A169}" type="slidenum">
              <a:rPr lang="pt-BR" smtClean="0"/>
              <a:pPr/>
              <a:t>75</a:t>
            </a:fld>
            <a:endParaRPr lang="pt-BR" smtClean="0"/>
          </a:p>
        </p:txBody>
      </p:sp>
      <p:pic>
        <p:nvPicPr>
          <p:cNvPr id="101382" name="Picture 3"/>
          <p:cNvPicPr>
            <a:picLocks noChangeAspect="1" noChangeArrowheads="1"/>
          </p:cNvPicPr>
          <p:nvPr/>
        </p:nvPicPr>
        <p:blipFill>
          <a:blip r:embed="rId2" cstate="print"/>
          <a:srcRect/>
          <a:stretch>
            <a:fillRect/>
          </a:stretch>
        </p:blipFill>
        <p:spPr bwMode="auto">
          <a:xfrm>
            <a:off x="2000250" y="2000250"/>
            <a:ext cx="3286125" cy="800100"/>
          </a:xfrm>
          <a:prstGeom prst="rect">
            <a:avLst/>
          </a:prstGeom>
          <a:noFill/>
          <a:ln w="9525">
            <a:noFill/>
            <a:miter lim="800000"/>
            <a:headEnd/>
            <a:tailEnd/>
          </a:ln>
        </p:spPr>
      </p:pic>
      <p:pic>
        <p:nvPicPr>
          <p:cNvPr id="101383" name="Picture 4"/>
          <p:cNvPicPr>
            <a:picLocks noChangeAspect="1" noChangeArrowheads="1"/>
          </p:cNvPicPr>
          <p:nvPr/>
        </p:nvPicPr>
        <p:blipFill>
          <a:blip r:embed="rId3" cstate="print"/>
          <a:srcRect/>
          <a:stretch>
            <a:fillRect/>
          </a:stretch>
        </p:blipFill>
        <p:spPr bwMode="auto">
          <a:xfrm>
            <a:off x="2143125" y="3143250"/>
            <a:ext cx="1333500" cy="742950"/>
          </a:xfrm>
          <a:prstGeom prst="rect">
            <a:avLst/>
          </a:prstGeom>
          <a:noFill/>
          <a:ln w="9525">
            <a:noFill/>
            <a:miter lim="800000"/>
            <a:headEnd/>
            <a:tailEnd/>
          </a:ln>
        </p:spPr>
      </p:pic>
      <p:pic>
        <p:nvPicPr>
          <p:cNvPr id="101384" name="Picture 5"/>
          <p:cNvPicPr>
            <a:picLocks noChangeAspect="1" noChangeArrowheads="1"/>
          </p:cNvPicPr>
          <p:nvPr/>
        </p:nvPicPr>
        <p:blipFill>
          <a:blip r:embed="rId4" cstate="print"/>
          <a:srcRect/>
          <a:stretch>
            <a:fillRect/>
          </a:stretch>
        </p:blipFill>
        <p:spPr bwMode="auto">
          <a:xfrm>
            <a:off x="2143125" y="4000500"/>
            <a:ext cx="1571625" cy="247650"/>
          </a:xfrm>
          <a:prstGeom prst="rect">
            <a:avLst/>
          </a:prstGeom>
          <a:noFill/>
          <a:ln w="9525">
            <a:noFill/>
            <a:miter lim="800000"/>
            <a:headEnd/>
            <a:tailEnd/>
          </a:ln>
        </p:spPr>
      </p:pic>
      <p:pic>
        <p:nvPicPr>
          <p:cNvPr id="101385" name="Picture 6"/>
          <p:cNvPicPr>
            <a:picLocks noChangeAspect="1" noChangeArrowheads="1"/>
          </p:cNvPicPr>
          <p:nvPr/>
        </p:nvPicPr>
        <p:blipFill>
          <a:blip r:embed="rId5" cstate="print"/>
          <a:srcRect/>
          <a:stretch>
            <a:fillRect/>
          </a:stretch>
        </p:blipFill>
        <p:spPr bwMode="auto">
          <a:xfrm>
            <a:off x="1428750" y="5214938"/>
            <a:ext cx="4019550" cy="419100"/>
          </a:xfrm>
          <a:prstGeom prst="rect">
            <a:avLst/>
          </a:prstGeom>
          <a:noFill/>
          <a:ln w="9525">
            <a:noFill/>
            <a:miter lim="800000"/>
            <a:headEnd/>
            <a:tailEnd/>
          </a:ln>
        </p:spPr>
      </p:pic>
      <p:graphicFrame>
        <p:nvGraphicFramePr>
          <p:cNvPr id="10" name="Gráfico 9"/>
          <p:cNvGraphicFramePr/>
          <p:nvPr/>
        </p:nvGraphicFramePr>
        <p:xfrm>
          <a:off x="5786446" y="4929198"/>
          <a:ext cx="3000396" cy="160019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ítulo 7"/>
          <p:cNvSpPr>
            <a:spLocks noGrp="1"/>
          </p:cNvSpPr>
          <p:nvPr>
            <p:ph type="title"/>
          </p:nvPr>
        </p:nvSpPr>
        <p:spPr>
          <a:xfrm>
            <a:off x="428625" y="504825"/>
            <a:ext cx="8229600" cy="1066800"/>
          </a:xfrm>
        </p:spPr>
        <p:txBody>
          <a:bodyPr/>
          <a:lstStyle/>
          <a:p>
            <a:r>
              <a:rPr lang="pt-BR" smtClean="0"/>
              <a:t>Laval.</a:t>
            </a:r>
          </a:p>
        </p:txBody>
      </p:sp>
      <p:sp>
        <p:nvSpPr>
          <p:cNvPr id="102402"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Capacidade da Rodovia</a:t>
            </a:r>
          </a:p>
          <a:p>
            <a:pPr>
              <a:buFont typeface="Georgia" pitchFamily="18" charset="0"/>
              <a:buNone/>
            </a:pPr>
            <a:r>
              <a:rPr lang="pt-BR" smtClean="0">
                <a:latin typeface="Arial" charset="0"/>
                <a:cs typeface="Arial" charset="0"/>
              </a:rPr>
              <a:t>- Para estimar a capacidade de um segmento de rodovia tudo o que se precisa saber é a media do headway dos SV´s, </a:t>
            </a:r>
            <a:r>
              <a:rPr lang="pt-BR" i="1" smtClean="0">
                <a:latin typeface="Arial" charset="0"/>
                <a:cs typeface="Arial" charset="0"/>
              </a:rPr>
              <a:t>E(H).</a:t>
            </a:r>
          </a:p>
          <a:p>
            <a:pPr>
              <a:buFont typeface="Georgia" pitchFamily="18" charset="0"/>
              <a:buNone/>
            </a:pPr>
            <a:endParaRPr lang="pt-BR" i="1" smtClean="0">
              <a:latin typeface="Arial" charset="0"/>
              <a:cs typeface="Arial" charset="0"/>
            </a:endParaRPr>
          </a:p>
          <a:p>
            <a:pPr>
              <a:buFont typeface="Georgia" pitchFamily="18" charset="0"/>
              <a:buNone/>
            </a:pPr>
            <a:r>
              <a:rPr lang="pt-BR" i="1" smtClean="0">
                <a:latin typeface="Arial" charset="0"/>
                <a:cs typeface="Arial" charset="0"/>
              </a:rPr>
              <a:t>O numero médio de veículos entre dois SV´s consecutivos + o SV líder é 			1/r,</a:t>
            </a:r>
          </a:p>
          <a:p>
            <a:pPr>
              <a:buFont typeface="Georgia" pitchFamily="18" charset="0"/>
              <a:buNone/>
            </a:pPr>
            <a:endParaRPr lang="pt-BR" i="1" smtClean="0">
              <a:latin typeface="Arial" charset="0"/>
              <a:cs typeface="Arial" charset="0"/>
            </a:endParaRPr>
          </a:p>
          <a:p>
            <a:pPr>
              <a:buFont typeface="Georgia" pitchFamily="18" charset="0"/>
              <a:buNone/>
            </a:pPr>
            <a:r>
              <a:rPr lang="pt-BR" i="1" smtClean="0">
                <a:latin typeface="Arial" charset="0"/>
                <a:cs typeface="Arial" charset="0"/>
              </a:rPr>
              <a:t>E portanto a capacidade é </a:t>
            </a:r>
          </a:p>
          <a:p>
            <a:pPr>
              <a:buFont typeface="Georgia" pitchFamily="18" charset="0"/>
              <a:buNone/>
            </a:pPr>
            <a:r>
              <a:rPr lang="pt-BR" i="1" smtClean="0">
                <a:latin typeface="Arial" charset="0"/>
                <a:cs typeface="Arial" charset="0"/>
              </a:rPr>
              <a:t>				1/[rE(H)].</a:t>
            </a:r>
          </a:p>
          <a:p>
            <a:pPr>
              <a:buFont typeface="Georgia" pitchFamily="18" charset="0"/>
              <a:buNone/>
            </a:pPr>
            <a:endParaRPr lang="pt-BR" i="1" smtClean="0">
              <a:latin typeface="Arial" charset="0"/>
              <a:cs typeface="Arial" charset="0"/>
            </a:endParaRPr>
          </a:p>
          <a:p>
            <a:pPr>
              <a:buFont typeface="Georgia" pitchFamily="18" charset="0"/>
              <a:buNone/>
            </a:pPr>
            <a:r>
              <a:rPr lang="pt-BR" i="1" smtClean="0">
                <a:latin typeface="Arial" charset="0"/>
                <a:cs typeface="Arial" charset="0"/>
              </a:rPr>
              <a:t>A capacidade normalizada é</a:t>
            </a:r>
          </a:p>
          <a:p>
            <a:pPr>
              <a:buFont typeface="Georgia" pitchFamily="18" charset="0"/>
              <a:buNone/>
            </a:pPr>
            <a:endParaRPr lang="pt-BR" i="1" smtClean="0">
              <a:latin typeface="Arial" charset="0"/>
              <a:cs typeface="Arial" charset="0"/>
            </a:endParaRPr>
          </a:p>
          <a:p>
            <a:pPr>
              <a:buFont typeface="Georgia" pitchFamily="18" charset="0"/>
              <a:buNone/>
            </a:pPr>
            <a:endParaRPr lang="pt-BR" i="1" smtClean="0">
              <a:latin typeface="Arial" charset="0"/>
              <a:cs typeface="Arial" charset="0"/>
            </a:endParaRPr>
          </a:p>
          <a:p>
            <a:pPr>
              <a:buFont typeface="Georgia" pitchFamily="18" charset="0"/>
              <a:buNone/>
            </a:pPr>
            <a:r>
              <a:rPr lang="pt-BR" i="1" smtClean="0">
                <a:latin typeface="Arial" charset="0"/>
                <a:cs typeface="Arial" charset="0"/>
              </a:rPr>
              <a:t>Para identificar E(H), é notado que</a:t>
            </a:r>
          </a:p>
          <a:p>
            <a:pPr>
              <a:buFont typeface="Georgia" pitchFamily="18" charset="0"/>
              <a:buNone/>
            </a:pPr>
            <a:endParaRPr lang="pt-BR" i="1" smtClean="0">
              <a:latin typeface="Arial" charset="0"/>
              <a:cs typeface="Arial" charset="0"/>
            </a:endParaRPr>
          </a:p>
        </p:txBody>
      </p:sp>
      <p:sp>
        <p:nvSpPr>
          <p:cNvPr id="102403"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533A5E5-E7E6-4E00-81DF-08D1397E73BC}" type="datetime1">
              <a:rPr lang="pt-BR" smtClean="0"/>
              <a:pPr/>
              <a:t>12/04/2010</a:t>
            </a:fld>
            <a:endParaRPr lang="pt-BR" smtClean="0"/>
          </a:p>
        </p:txBody>
      </p:sp>
      <p:sp>
        <p:nvSpPr>
          <p:cNvPr id="102404"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2405"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CAE0B0-818B-41C4-895A-74CFEF35A2BD}" type="slidenum">
              <a:rPr lang="pt-BR" smtClean="0"/>
              <a:pPr/>
              <a:t>76</a:t>
            </a:fld>
            <a:endParaRPr lang="pt-BR" smtClean="0"/>
          </a:p>
        </p:txBody>
      </p:sp>
      <p:pic>
        <p:nvPicPr>
          <p:cNvPr id="102406" name="Picture 2"/>
          <p:cNvPicPr>
            <a:picLocks noChangeAspect="1" noChangeArrowheads="1"/>
          </p:cNvPicPr>
          <p:nvPr/>
        </p:nvPicPr>
        <p:blipFill>
          <a:blip r:embed="rId2" cstate="print"/>
          <a:srcRect/>
          <a:stretch>
            <a:fillRect/>
          </a:stretch>
        </p:blipFill>
        <p:spPr bwMode="auto">
          <a:xfrm>
            <a:off x="3929063" y="4619625"/>
            <a:ext cx="1143000" cy="523875"/>
          </a:xfrm>
          <a:prstGeom prst="rect">
            <a:avLst/>
          </a:prstGeom>
          <a:noFill/>
          <a:ln w="9525">
            <a:noFill/>
            <a:miter lim="800000"/>
            <a:headEnd/>
            <a:tailEnd/>
          </a:ln>
        </p:spPr>
      </p:pic>
      <p:pic>
        <p:nvPicPr>
          <p:cNvPr id="102407" name="Picture 3"/>
          <p:cNvPicPr>
            <a:picLocks noChangeAspect="1" noChangeArrowheads="1"/>
          </p:cNvPicPr>
          <p:nvPr/>
        </p:nvPicPr>
        <p:blipFill>
          <a:blip r:embed="rId3" cstate="print"/>
          <a:srcRect/>
          <a:stretch>
            <a:fillRect/>
          </a:stretch>
        </p:blipFill>
        <p:spPr bwMode="auto">
          <a:xfrm>
            <a:off x="3000375" y="5815013"/>
            <a:ext cx="318135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ítulo 7"/>
          <p:cNvSpPr>
            <a:spLocks noGrp="1"/>
          </p:cNvSpPr>
          <p:nvPr>
            <p:ph type="title"/>
          </p:nvPr>
        </p:nvSpPr>
        <p:spPr>
          <a:xfrm>
            <a:off x="428625" y="504825"/>
            <a:ext cx="8229600" cy="1066800"/>
          </a:xfrm>
        </p:spPr>
        <p:txBody>
          <a:bodyPr/>
          <a:lstStyle/>
          <a:p>
            <a:r>
              <a:rPr lang="pt-BR" smtClean="0"/>
              <a:t>Laval.</a:t>
            </a:r>
          </a:p>
        </p:txBody>
      </p:sp>
      <p:sp>
        <p:nvSpPr>
          <p:cNvPr id="103426"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Que resulta em</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Se se conhece a distribuição de T, e fácil obter a media do headway, em calculando a esperança</a:t>
            </a:r>
          </a:p>
        </p:txBody>
      </p:sp>
      <p:sp>
        <p:nvSpPr>
          <p:cNvPr id="103427"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820B74F6-3683-4FF1-B3A5-FC016CCFFF15}" type="datetime1">
              <a:rPr lang="pt-BR" smtClean="0"/>
              <a:pPr/>
              <a:t>12/04/2010</a:t>
            </a:fld>
            <a:endParaRPr lang="pt-BR" smtClean="0"/>
          </a:p>
        </p:txBody>
      </p:sp>
      <p:sp>
        <p:nvSpPr>
          <p:cNvPr id="103428"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3429"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8429DD4-818D-4CC8-92E8-4FDE328A7C1B}" type="slidenum">
              <a:rPr lang="pt-BR" smtClean="0"/>
              <a:pPr/>
              <a:t>77</a:t>
            </a:fld>
            <a:endParaRPr lang="pt-BR" smtClean="0"/>
          </a:p>
        </p:txBody>
      </p:sp>
      <p:pic>
        <p:nvPicPr>
          <p:cNvPr id="103430" name="Picture 2"/>
          <p:cNvPicPr>
            <a:picLocks noChangeAspect="1" noChangeArrowheads="1"/>
          </p:cNvPicPr>
          <p:nvPr/>
        </p:nvPicPr>
        <p:blipFill>
          <a:blip r:embed="rId2" cstate="print"/>
          <a:srcRect/>
          <a:stretch>
            <a:fillRect/>
          </a:stretch>
        </p:blipFill>
        <p:spPr bwMode="auto">
          <a:xfrm>
            <a:off x="2286000" y="1947863"/>
            <a:ext cx="3105150" cy="590550"/>
          </a:xfrm>
          <a:prstGeom prst="rect">
            <a:avLst/>
          </a:prstGeom>
          <a:noFill/>
          <a:ln w="9525">
            <a:noFill/>
            <a:miter lim="800000"/>
            <a:headEnd/>
            <a:tailEnd/>
          </a:ln>
        </p:spPr>
      </p:pic>
      <p:pic>
        <p:nvPicPr>
          <p:cNvPr id="103431" name="Picture 3"/>
          <p:cNvPicPr>
            <a:picLocks noChangeAspect="1" noChangeArrowheads="1"/>
          </p:cNvPicPr>
          <p:nvPr/>
        </p:nvPicPr>
        <p:blipFill>
          <a:blip r:embed="rId3" cstate="print"/>
          <a:srcRect/>
          <a:stretch>
            <a:fillRect/>
          </a:stretch>
        </p:blipFill>
        <p:spPr bwMode="auto">
          <a:xfrm>
            <a:off x="2286000" y="3733800"/>
            <a:ext cx="1666875" cy="409575"/>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ítulo 7"/>
          <p:cNvSpPr>
            <a:spLocks noGrp="1"/>
          </p:cNvSpPr>
          <p:nvPr>
            <p:ph type="title"/>
          </p:nvPr>
        </p:nvSpPr>
        <p:spPr>
          <a:xfrm>
            <a:off x="428625" y="504825"/>
            <a:ext cx="8229600" cy="1066800"/>
          </a:xfrm>
        </p:spPr>
        <p:txBody>
          <a:bodyPr/>
          <a:lstStyle/>
          <a:p>
            <a:r>
              <a:rPr lang="pt-BR" smtClean="0"/>
              <a:t>Laval.</a:t>
            </a:r>
          </a:p>
        </p:txBody>
      </p:sp>
      <p:sp>
        <p:nvSpPr>
          <p:cNvPr id="104450"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Distribuições aproximadas para tempos de distúrbio.</a:t>
            </a:r>
          </a:p>
          <a:p>
            <a:pPr>
              <a:buFont typeface="Georgia" pitchFamily="18" charset="0"/>
              <a:buNone/>
            </a:pPr>
            <a:endParaRPr lang="pt-BR" smtClean="0">
              <a:latin typeface="Arial" charset="0"/>
              <a:cs typeface="Arial" charset="0"/>
            </a:endParaRPr>
          </a:p>
          <a:p>
            <a:pPr>
              <a:buFont typeface="Georgia" pitchFamily="18" charset="0"/>
              <a:buNone/>
            </a:pPr>
            <a:r>
              <a:rPr lang="pt-BR" b="1" smtClean="0">
                <a:latin typeface="Arial" charset="0"/>
                <a:cs typeface="Arial" charset="0"/>
              </a:rPr>
              <a:t>Modelo M1: Distúrbios de único-valor</a:t>
            </a:r>
          </a:p>
          <a:p>
            <a:pPr>
              <a:buFont typeface="Georgia" pitchFamily="18" charset="0"/>
              <a:buNone/>
            </a:pPr>
            <a:r>
              <a:rPr lang="pt-BR" smtClean="0">
                <a:latin typeface="Arial" charset="0"/>
                <a:cs typeface="Arial" charset="0"/>
              </a:rPr>
              <a:t> Assumindo que todos os distúrbios são idênticos e iguais a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1,</a:t>
            </a:r>
            <a:r>
              <a:rPr lang="pt-BR" smtClean="0">
                <a:latin typeface="Arial" charset="0"/>
                <a:cs typeface="Arial" charset="0"/>
                <a:sym typeface="Symbol" pitchFamily="18" charset="2"/>
              </a:rPr>
              <a:t> a capacidade é</a:t>
            </a:r>
          </a:p>
          <a:p>
            <a:pPr>
              <a:buFont typeface="Georgia" pitchFamily="18" charset="0"/>
              <a:buNone/>
            </a:pPr>
            <a:endParaRPr lang="pt-BR" baseline="-25000" smtClean="0">
              <a:latin typeface="Arial" charset="0"/>
              <a:cs typeface="Arial" charset="0"/>
            </a:endParaRPr>
          </a:p>
          <a:p>
            <a:pPr>
              <a:buFont typeface="Georgia" pitchFamily="18" charset="0"/>
              <a:buNone/>
            </a:pPr>
            <a:r>
              <a:rPr lang="pt-BR" smtClean="0">
                <a:latin typeface="Arial" charset="0"/>
                <a:cs typeface="Arial" charset="0"/>
              </a:rPr>
              <a:t>						onde, </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e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1,</a:t>
            </a:r>
            <a:r>
              <a:rPr lang="pt-BR" smtClean="0">
                <a:latin typeface="Arial" charset="0"/>
                <a:cs typeface="Arial" charset="0"/>
                <a:sym typeface="Symbol" pitchFamily="18" charset="2"/>
              </a:rPr>
              <a:t> é o distúrbio máximo possível, quando o caminhão sobe o aclive inteiro na velocidade de equilíbrio Vc.</a:t>
            </a: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Para um caminhão em particular, Vc é função apenas do grau de aclividade.</a:t>
            </a: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Este modelo não é uma boa aproximação para aclives curtos, pois a probabilidade de o caminhão terminar Vc é significante apenas se o caminhoa alcança o inicio do aclive, x</a:t>
            </a:r>
            <a:r>
              <a:rPr lang="pt-BR" baseline="-25000" smtClean="0">
                <a:latin typeface="Arial" charset="0"/>
                <a:cs typeface="Arial" charset="0"/>
                <a:sym typeface="Symbol" pitchFamily="18" charset="2"/>
              </a:rPr>
              <a:t>0</a:t>
            </a:r>
            <a:r>
              <a:rPr lang="pt-BR" smtClean="0">
                <a:latin typeface="Arial" charset="0"/>
                <a:cs typeface="Arial" charset="0"/>
                <a:sym typeface="Symbol" pitchFamily="18" charset="2"/>
              </a:rPr>
              <a:t>, numa fila atras de outro caminhao. Do contrario ,quando o camihao alcança x</a:t>
            </a:r>
            <a:r>
              <a:rPr lang="pt-BR" baseline="-25000" smtClean="0">
                <a:latin typeface="Arial" charset="0"/>
                <a:cs typeface="Arial" charset="0"/>
                <a:sym typeface="Symbol" pitchFamily="18" charset="2"/>
              </a:rPr>
              <a:t>0</a:t>
            </a:r>
            <a:r>
              <a:rPr lang="pt-BR" smtClean="0">
                <a:latin typeface="Arial" charset="0"/>
                <a:cs typeface="Arial" charset="0"/>
                <a:sym typeface="Symbol" pitchFamily="18" charset="2"/>
              </a:rPr>
              <a:t> em velocidade livre ele vai viajar com v&gt;vc, uma vez que o aclive é curto.</a:t>
            </a:r>
          </a:p>
        </p:txBody>
      </p:sp>
      <p:sp>
        <p:nvSpPr>
          <p:cNvPr id="104451"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D3ED37F-32D2-40A8-A6AC-7BCC28273DE7}" type="datetime1">
              <a:rPr lang="pt-BR" smtClean="0"/>
              <a:pPr/>
              <a:t>12/04/2010</a:t>
            </a:fld>
            <a:endParaRPr lang="pt-BR" smtClean="0"/>
          </a:p>
        </p:txBody>
      </p:sp>
      <p:sp>
        <p:nvSpPr>
          <p:cNvPr id="104452"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4453"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741124-3BF9-4659-AB0E-391ABCD82BA1}" type="slidenum">
              <a:rPr lang="pt-BR" smtClean="0"/>
              <a:pPr/>
              <a:t>78</a:t>
            </a:fld>
            <a:endParaRPr lang="pt-BR" smtClean="0"/>
          </a:p>
        </p:txBody>
      </p:sp>
      <p:pic>
        <p:nvPicPr>
          <p:cNvPr id="104454" name="Picture 2"/>
          <p:cNvPicPr>
            <a:picLocks noChangeAspect="1" noChangeArrowheads="1"/>
          </p:cNvPicPr>
          <p:nvPr/>
        </p:nvPicPr>
        <p:blipFill>
          <a:blip r:embed="rId2" cstate="print"/>
          <a:srcRect/>
          <a:stretch>
            <a:fillRect/>
          </a:stretch>
        </p:blipFill>
        <p:spPr bwMode="auto">
          <a:xfrm>
            <a:off x="2928938" y="2928938"/>
            <a:ext cx="1914525" cy="619125"/>
          </a:xfrm>
          <a:prstGeom prst="rect">
            <a:avLst/>
          </a:prstGeom>
          <a:noFill/>
          <a:ln w="9525">
            <a:noFill/>
            <a:miter lim="800000"/>
            <a:headEnd/>
            <a:tailEnd/>
          </a:ln>
        </p:spPr>
      </p:pic>
      <p:pic>
        <p:nvPicPr>
          <p:cNvPr id="104455" name="Picture 3"/>
          <p:cNvPicPr>
            <a:picLocks noChangeAspect="1" noChangeArrowheads="1"/>
          </p:cNvPicPr>
          <p:nvPr/>
        </p:nvPicPr>
        <p:blipFill>
          <a:blip r:embed="rId3" cstate="print"/>
          <a:srcRect/>
          <a:stretch>
            <a:fillRect/>
          </a:stretch>
        </p:blipFill>
        <p:spPr bwMode="auto">
          <a:xfrm>
            <a:off x="5929313" y="3000375"/>
            <a:ext cx="1000125" cy="25717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ítulo 8"/>
          <p:cNvSpPr>
            <a:spLocks noGrp="1"/>
          </p:cNvSpPr>
          <p:nvPr>
            <p:ph type="title"/>
          </p:nvPr>
        </p:nvSpPr>
        <p:spPr>
          <a:xfrm>
            <a:off x="428625" y="504825"/>
            <a:ext cx="8229600" cy="1066800"/>
          </a:xfrm>
        </p:spPr>
        <p:txBody>
          <a:bodyPr/>
          <a:lstStyle/>
          <a:p>
            <a:r>
              <a:rPr lang="pt-BR" smtClean="0"/>
              <a:t>Laval.</a:t>
            </a:r>
          </a:p>
        </p:txBody>
      </p:sp>
      <p:sp>
        <p:nvSpPr>
          <p:cNvPr id="105474"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Modelo M2: Distúrbios bi-valor</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Para possibilitar múltiplos tempos de distúrbio, é assumido que T assume apenas dois valores, dependendo em quando a chegada do SV ocorre em </a:t>
            </a:r>
            <a:r>
              <a:rPr lang="pt-BR" i="1" smtClean="0">
                <a:latin typeface="Arial" charset="0"/>
                <a:cs typeface="Arial" charset="0"/>
              </a:rPr>
              <a:t>x</a:t>
            </a:r>
            <a:r>
              <a:rPr lang="pt-BR" i="1" baseline="-25000" smtClean="0">
                <a:latin typeface="Arial" charset="0"/>
                <a:cs typeface="Arial" charset="0"/>
              </a:rPr>
              <a:t>0</a:t>
            </a:r>
            <a:r>
              <a:rPr lang="pt-BR" smtClean="0">
                <a:latin typeface="Arial" charset="0"/>
                <a:cs typeface="Arial" charset="0"/>
              </a:rPr>
              <a:t> dentro de uma fila:</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					     onde, </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p:txBody>
      </p:sp>
      <p:sp>
        <p:nvSpPr>
          <p:cNvPr id="10547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5A0D196-8FDF-4402-9201-1FC2A280C1FC}" type="datetime1">
              <a:rPr lang="pt-BR" smtClean="0"/>
              <a:pPr/>
              <a:t>12/04/2010</a:t>
            </a:fld>
            <a:endParaRPr lang="pt-BR" smtClean="0"/>
          </a:p>
        </p:txBody>
      </p:sp>
      <p:sp>
        <p:nvSpPr>
          <p:cNvPr id="10547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547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07371B-8AA4-48BA-A070-248881065FA6}" type="slidenum">
              <a:rPr lang="pt-BR" smtClean="0"/>
              <a:pPr/>
              <a:t>79</a:t>
            </a:fld>
            <a:endParaRPr lang="pt-BR" smtClean="0"/>
          </a:p>
        </p:txBody>
      </p:sp>
      <p:pic>
        <p:nvPicPr>
          <p:cNvPr id="105478" name="Picture 2"/>
          <p:cNvPicPr>
            <a:picLocks noChangeAspect="1" noChangeArrowheads="1"/>
          </p:cNvPicPr>
          <p:nvPr/>
        </p:nvPicPr>
        <p:blipFill>
          <a:blip r:embed="rId2" cstate="print"/>
          <a:srcRect/>
          <a:stretch>
            <a:fillRect/>
          </a:stretch>
        </p:blipFill>
        <p:spPr bwMode="auto">
          <a:xfrm>
            <a:off x="2214563" y="2857500"/>
            <a:ext cx="2095500" cy="904875"/>
          </a:xfrm>
          <a:prstGeom prst="rect">
            <a:avLst/>
          </a:prstGeom>
          <a:noFill/>
          <a:ln w="9525">
            <a:noFill/>
            <a:miter lim="800000"/>
            <a:headEnd/>
            <a:tailEnd/>
          </a:ln>
        </p:spPr>
      </p:pic>
      <p:pic>
        <p:nvPicPr>
          <p:cNvPr id="105479" name="Picture 3"/>
          <p:cNvPicPr>
            <a:picLocks noChangeAspect="1" noChangeArrowheads="1"/>
          </p:cNvPicPr>
          <p:nvPr/>
        </p:nvPicPr>
        <p:blipFill>
          <a:blip r:embed="rId3" cstate="print"/>
          <a:srcRect/>
          <a:stretch>
            <a:fillRect/>
          </a:stretch>
        </p:blipFill>
        <p:spPr bwMode="auto">
          <a:xfrm>
            <a:off x="5214938" y="3071813"/>
            <a:ext cx="590550" cy="247650"/>
          </a:xfrm>
          <a:prstGeom prst="rect">
            <a:avLst/>
          </a:prstGeom>
          <a:noFill/>
          <a:ln w="9525">
            <a:noFill/>
            <a:miter lim="800000"/>
            <a:headEnd/>
            <a:tailEnd/>
          </a:ln>
        </p:spPr>
      </p:pic>
      <p:pic>
        <p:nvPicPr>
          <p:cNvPr id="105480" name="Picture 4"/>
          <p:cNvPicPr>
            <a:picLocks noChangeAspect="1" noChangeArrowheads="1"/>
          </p:cNvPicPr>
          <p:nvPr/>
        </p:nvPicPr>
        <p:blipFill>
          <a:blip r:embed="rId4" cstate="print"/>
          <a:srcRect/>
          <a:stretch>
            <a:fillRect/>
          </a:stretch>
        </p:blipFill>
        <p:spPr bwMode="auto">
          <a:xfrm>
            <a:off x="1714500" y="3857625"/>
            <a:ext cx="6259513" cy="22875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428625" y="504825"/>
            <a:ext cx="8229600" cy="1066800"/>
          </a:xfrm>
        </p:spPr>
        <p:txBody>
          <a:bodyPr/>
          <a:lstStyle/>
          <a:p>
            <a:r>
              <a:rPr lang="pt-BR" smtClean="0"/>
              <a:t>Conceituação – LOS (Level Of Service)</a:t>
            </a:r>
          </a:p>
        </p:txBody>
      </p:sp>
      <p:sp>
        <p:nvSpPr>
          <p:cNvPr id="25602" name="Espaço Reservado para Conteúdo 6"/>
          <p:cNvSpPr>
            <a:spLocks noGrp="1"/>
          </p:cNvSpPr>
          <p:nvPr>
            <p:ph idx="1"/>
          </p:nvPr>
        </p:nvSpPr>
        <p:spPr>
          <a:xfrm>
            <a:off x="428625" y="1643063"/>
            <a:ext cx="8429625" cy="4714875"/>
          </a:xfrm>
        </p:spPr>
        <p:txBody>
          <a:bodyPr/>
          <a:lstStyle/>
          <a:p>
            <a:r>
              <a:rPr lang="pt-BR" smtClean="0">
                <a:latin typeface="Arial" charset="0"/>
                <a:cs typeface="Arial" charset="0"/>
              </a:rPr>
              <a:t>E quanto a presença de um veiculo lento é importante no LOS?</a:t>
            </a:r>
          </a:p>
          <a:p>
            <a:endParaRPr lang="pt-BR" smtClean="0">
              <a:latin typeface="Arial" charset="0"/>
              <a:cs typeface="Arial" charset="0"/>
            </a:endParaRPr>
          </a:p>
          <a:p>
            <a:pPr lvl="1"/>
            <a:r>
              <a:rPr lang="pt-BR" smtClean="0">
                <a:latin typeface="Arial" charset="0"/>
                <a:cs typeface="Arial" charset="0"/>
              </a:rPr>
              <a:t>Caminhões e Ônibus alteram a fluxo, e portanto, o LOS, apenas quando não conseguem manter a velocidade de fluxo livre.</a:t>
            </a:r>
          </a:p>
          <a:p>
            <a:pPr lvl="1"/>
            <a:endParaRPr lang="pt-BR" smtClean="0">
              <a:latin typeface="Arial" charset="0"/>
              <a:cs typeface="Arial" charset="0"/>
            </a:endParaRPr>
          </a:p>
          <a:p>
            <a:pPr lvl="1"/>
            <a:r>
              <a:rPr lang="pt-BR" smtClean="0">
                <a:latin typeface="Arial" charset="0"/>
                <a:cs typeface="Arial" charset="0"/>
              </a:rPr>
              <a:t>Um veiculo lento, por definição, tem velocidades mais baixas, o que por sua vez, pode levar a um fluxo mais baixo. Se no entanto a demanda continua inalterada, a presença do veiculo lento poderá levar a via a operar num LOS inferior.</a:t>
            </a:r>
          </a:p>
        </p:txBody>
      </p:sp>
      <p:sp>
        <p:nvSpPr>
          <p:cNvPr id="25603"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6FA7B1E-F3B0-4DAC-8556-7BC30F1B9EC0}" type="datetime1">
              <a:rPr lang="pt-BR" smtClean="0"/>
              <a:pPr/>
              <a:t>12/04/2010</a:t>
            </a:fld>
            <a:endParaRPr lang="pt-BR" smtClean="0"/>
          </a:p>
        </p:txBody>
      </p:sp>
      <p:sp>
        <p:nvSpPr>
          <p:cNvPr id="25604"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5605"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EEA164-9A45-40AD-BAA9-54875FB91C12}" type="slidenum">
              <a:rPr lang="pt-BR" smtClean="0"/>
              <a:pPr/>
              <a:t>8</a:t>
            </a:fld>
            <a:endParaRPr lang="pt-BR" smtClean="0"/>
          </a:p>
        </p:txBody>
      </p:sp>
      <p:sp>
        <p:nvSpPr>
          <p:cNvPr id="25606" name="AutoShape 1040"/>
          <p:cNvSpPr>
            <a:spLocks noChangeArrowheads="1"/>
          </p:cNvSpPr>
          <p:nvPr/>
        </p:nvSpPr>
        <p:spPr bwMode="auto">
          <a:xfrm>
            <a:off x="4286250" y="5143500"/>
            <a:ext cx="685800" cy="457200"/>
          </a:xfrm>
          <a:prstGeom prst="rightArrow">
            <a:avLst>
              <a:gd name="adj1" fmla="val 50000"/>
              <a:gd name="adj2" fmla="val 37500"/>
            </a:avLst>
          </a:prstGeom>
          <a:gradFill rotWithShape="1">
            <a:gsLst>
              <a:gs pos="0">
                <a:srgbClr val="5E9EFF"/>
              </a:gs>
              <a:gs pos="39999">
                <a:srgbClr val="85C2FF"/>
              </a:gs>
              <a:gs pos="70000">
                <a:srgbClr val="C4D6EB"/>
              </a:gs>
              <a:gs pos="100000">
                <a:srgbClr val="FFEBFA"/>
              </a:gs>
            </a:gsLst>
            <a:lin ang="10800000" scaled="1"/>
          </a:gradFill>
          <a:ln w="9525">
            <a:solidFill>
              <a:schemeClr val="tx1"/>
            </a:solidFill>
            <a:miter lim="800000"/>
            <a:headEnd/>
            <a:tailEnd/>
          </a:ln>
        </p:spPr>
        <p:txBody>
          <a:bodyPr wrap="none" anchor="ctr"/>
          <a:lstStyle/>
          <a:p>
            <a:endParaRPr lang="pt-BR"/>
          </a:p>
        </p:txBody>
      </p:sp>
      <p:pic>
        <p:nvPicPr>
          <p:cNvPr id="25607" name="Picture 20"/>
          <p:cNvPicPr>
            <a:picLocks noChangeAspect="1" noChangeArrowheads="1"/>
          </p:cNvPicPr>
          <p:nvPr/>
        </p:nvPicPr>
        <p:blipFill>
          <a:blip r:embed="rId2" cstate="print"/>
          <a:srcRect/>
          <a:stretch>
            <a:fillRect/>
          </a:stretch>
        </p:blipFill>
        <p:spPr bwMode="auto">
          <a:xfrm>
            <a:off x="5072063" y="4359275"/>
            <a:ext cx="4000500" cy="2355850"/>
          </a:xfrm>
          <a:prstGeom prst="rect">
            <a:avLst/>
          </a:prstGeom>
          <a:noFill/>
          <a:ln w="9525">
            <a:noFill/>
            <a:miter lim="800000"/>
            <a:headEnd/>
            <a:tailEnd/>
          </a:ln>
        </p:spPr>
      </p:pic>
      <p:pic>
        <p:nvPicPr>
          <p:cNvPr id="25608" name="Picture 21"/>
          <p:cNvPicPr>
            <a:picLocks noChangeAspect="1" noChangeArrowheads="1"/>
          </p:cNvPicPr>
          <p:nvPr/>
        </p:nvPicPr>
        <p:blipFill>
          <a:blip r:embed="rId3" cstate="print"/>
          <a:srcRect/>
          <a:stretch>
            <a:fillRect/>
          </a:stretch>
        </p:blipFill>
        <p:spPr bwMode="auto">
          <a:xfrm>
            <a:off x="642938" y="4286250"/>
            <a:ext cx="3714750" cy="2287588"/>
          </a:xfrm>
          <a:prstGeom prst="rect">
            <a:avLst/>
          </a:prstGeom>
          <a:noFill/>
          <a:ln w="9525">
            <a:noFill/>
            <a:miter lim="800000"/>
            <a:headEnd/>
            <a:tailEnd/>
          </a:ln>
        </p:spPr>
      </p:pic>
      <p:sp>
        <p:nvSpPr>
          <p:cNvPr id="25609" name="Text Box 1044"/>
          <p:cNvSpPr txBox="1">
            <a:spLocks noChangeArrowheads="1"/>
          </p:cNvSpPr>
          <p:nvPr/>
        </p:nvSpPr>
        <p:spPr bwMode="auto">
          <a:xfrm>
            <a:off x="5715000" y="4000500"/>
            <a:ext cx="3000375" cy="276225"/>
          </a:xfrm>
          <a:prstGeom prst="rect">
            <a:avLst/>
          </a:prstGeom>
          <a:noFill/>
          <a:ln w="9525">
            <a:noFill/>
            <a:miter lim="800000"/>
            <a:headEnd/>
            <a:tailEnd/>
          </a:ln>
        </p:spPr>
        <p:txBody>
          <a:bodyPr>
            <a:spAutoFit/>
          </a:bodyPr>
          <a:lstStyle/>
          <a:p>
            <a:pPr>
              <a:spcBef>
                <a:spcPct val="50000"/>
              </a:spcBef>
            </a:pPr>
            <a:r>
              <a:rPr lang="pt-BR" sz="1200"/>
              <a:t>Fluxo Misto (automoveis e caminhoes)</a:t>
            </a:r>
          </a:p>
        </p:txBody>
      </p:sp>
      <p:sp>
        <p:nvSpPr>
          <p:cNvPr id="25610" name="Text Box 1044"/>
          <p:cNvSpPr txBox="1">
            <a:spLocks noChangeArrowheads="1"/>
          </p:cNvSpPr>
          <p:nvPr/>
        </p:nvSpPr>
        <p:spPr bwMode="auto">
          <a:xfrm>
            <a:off x="785813" y="4000500"/>
            <a:ext cx="3000375" cy="276225"/>
          </a:xfrm>
          <a:prstGeom prst="rect">
            <a:avLst/>
          </a:prstGeom>
          <a:noFill/>
          <a:ln w="9525">
            <a:noFill/>
            <a:miter lim="800000"/>
            <a:headEnd/>
            <a:tailEnd/>
          </a:ln>
        </p:spPr>
        <p:txBody>
          <a:bodyPr>
            <a:spAutoFit/>
          </a:bodyPr>
          <a:lstStyle/>
          <a:p>
            <a:pPr>
              <a:spcBef>
                <a:spcPct val="50000"/>
              </a:spcBef>
            </a:pPr>
            <a:r>
              <a:rPr lang="pt-BR" sz="1200"/>
              <a:t>Fluxo equivalente (somente automoveis)</a:t>
            </a:r>
          </a:p>
        </p:txBody>
      </p:sp>
      <p:pic>
        <p:nvPicPr>
          <p:cNvPr id="25611" name="Picture 22"/>
          <p:cNvPicPr>
            <a:picLocks noChangeAspect="1" noChangeArrowheads="1"/>
          </p:cNvPicPr>
          <p:nvPr/>
        </p:nvPicPr>
        <p:blipFill>
          <a:blip r:embed="rId4" cstate="print"/>
          <a:srcRect/>
          <a:stretch>
            <a:fillRect/>
          </a:stretch>
        </p:blipFill>
        <p:spPr bwMode="auto">
          <a:xfrm>
            <a:off x="5649913" y="5521325"/>
            <a:ext cx="2208212" cy="776288"/>
          </a:xfrm>
          <a:prstGeom prst="rect">
            <a:avLst/>
          </a:prstGeom>
          <a:noFill/>
          <a:ln w="9525">
            <a:noFill/>
            <a:miter lim="800000"/>
            <a:headEnd/>
            <a:tailEnd/>
          </a:ln>
        </p:spPr>
      </p:pic>
      <p:sp>
        <p:nvSpPr>
          <p:cNvPr id="25612" name="CaixaDeTexto 12"/>
          <p:cNvSpPr txBox="1">
            <a:spLocks noChangeArrowheads="1"/>
          </p:cNvSpPr>
          <p:nvPr/>
        </p:nvSpPr>
        <p:spPr bwMode="auto">
          <a:xfrm>
            <a:off x="5357813" y="6572250"/>
            <a:ext cx="874712" cy="169863"/>
          </a:xfrm>
          <a:prstGeom prst="rect">
            <a:avLst/>
          </a:prstGeom>
          <a:noFill/>
          <a:ln w="9525">
            <a:noFill/>
            <a:miter lim="800000"/>
            <a:headEnd/>
            <a:tailEnd/>
          </a:ln>
        </p:spPr>
        <p:txBody>
          <a:bodyPr wrap="none">
            <a:spAutoFit/>
          </a:bodyPr>
          <a:lstStyle/>
          <a:p>
            <a:r>
              <a:rPr lang="pt-BR" sz="500"/>
              <a:t>Fonte: Rakha TRR 1572</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ítulo 8"/>
          <p:cNvSpPr>
            <a:spLocks noGrp="1"/>
          </p:cNvSpPr>
          <p:nvPr>
            <p:ph type="title"/>
          </p:nvPr>
        </p:nvSpPr>
        <p:spPr>
          <a:xfrm>
            <a:off x="428625" y="504825"/>
            <a:ext cx="8229600" cy="1066800"/>
          </a:xfrm>
        </p:spPr>
        <p:txBody>
          <a:bodyPr/>
          <a:lstStyle/>
          <a:p>
            <a:r>
              <a:rPr lang="pt-BR" smtClean="0"/>
              <a:t>Laval.</a:t>
            </a:r>
          </a:p>
        </p:txBody>
      </p:sp>
      <p:sp>
        <p:nvSpPr>
          <p:cNvPr id="106498"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A probabilidade do SV</a:t>
            </a:r>
            <a:r>
              <a:rPr lang="pt-BR" i="1" smtClean="0">
                <a:latin typeface="Arial" charset="0"/>
                <a:cs typeface="Arial" charset="0"/>
              </a:rPr>
              <a:t> </a:t>
            </a:r>
            <a:r>
              <a:rPr lang="pt-BR" i="1" baseline="-25000" smtClean="0">
                <a:latin typeface="Arial" charset="0"/>
                <a:cs typeface="Arial" charset="0"/>
              </a:rPr>
              <a:t>i </a:t>
            </a:r>
            <a:r>
              <a:rPr lang="pt-BR" smtClean="0">
                <a:latin typeface="Arial" charset="0"/>
                <a:cs typeface="Arial" charset="0"/>
              </a:rPr>
              <a:t>criar um distúrbio pequeno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0.</a:t>
            </a:r>
            <a:r>
              <a:rPr lang="pt-BR" smtClean="0">
                <a:latin typeface="Arial" charset="0"/>
                <a:cs typeface="Arial" charset="0"/>
                <a:sym typeface="Symbol" pitchFamily="18" charset="2"/>
              </a:rPr>
              <a:t> é dado pela probabilidade de chegar em x</a:t>
            </a:r>
            <a:r>
              <a:rPr lang="pt-BR" baseline="-25000" smtClean="0">
                <a:latin typeface="Arial" charset="0"/>
                <a:cs typeface="Arial" charset="0"/>
                <a:sym typeface="Symbol" pitchFamily="18" charset="2"/>
              </a:rPr>
              <a:t>0</a:t>
            </a:r>
            <a:r>
              <a:rPr lang="pt-BR" smtClean="0">
                <a:latin typeface="Arial" charset="0"/>
                <a:cs typeface="Arial" charset="0"/>
                <a:sym typeface="Symbol" pitchFamily="18" charset="2"/>
              </a:rPr>
              <a:t> depois do distúrbio do SV prévio ter passado.</a:t>
            </a: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Similarmente, se ele chega dentro do distúrbio do SV prévio, veiculo</a:t>
            </a:r>
            <a:r>
              <a:rPr lang="pt-BR" i="1" smtClean="0">
                <a:latin typeface="Arial" charset="0"/>
                <a:cs typeface="Arial" charset="0"/>
                <a:sym typeface="Symbol" pitchFamily="18" charset="2"/>
              </a:rPr>
              <a:t> i </a:t>
            </a:r>
            <a:r>
              <a:rPr lang="pt-BR" smtClean="0">
                <a:latin typeface="Arial" charset="0"/>
                <a:cs typeface="Arial" charset="0"/>
                <a:sym typeface="Symbol" pitchFamily="18" charset="2"/>
              </a:rPr>
              <a:t>vai então criar um distúrbio maior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1.</a:t>
            </a:r>
            <a:r>
              <a:rPr lang="pt-BR" smtClean="0">
                <a:latin typeface="Arial" charset="0"/>
                <a:cs typeface="Arial" charset="0"/>
                <a:sym typeface="Symbol" pitchFamily="18" charset="2"/>
              </a:rPr>
              <a:t> </a:t>
            </a: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Segue então que a distribuição de T</a:t>
            </a:r>
            <a:r>
              <a:rPr lang="pt-BR" baseline="-25000" smtClean="0">
                <a:latin typeface="Arial" charset="0"/>
                <a:cs typeface="Arial" charset="0"/>
                <a:sym typeface="Symbol" pitchFamily="18" charset="2"/>
              </a:rPr>
              <a:t>i</a:t>
            </a:r>
            <a:r>
              <a:rPr lang="pt-BR" smtClean="0">
                <a:latin typeface="Arial" charset="0"/>
                <a:cs typeface="Arial" charset="0"/>
                <a:sym typeface="Symbol" pitchFamily="18" charset="2"/>
              </a:rPr>
              <a:t> é dada por </a:t>
            </a:r>
            <a:r>
              <a:rPr lang="pt-BR" i="1" smtClean="0">
                <a:latin typeface="Arial" charset="0"/>
                <a:cs typeface="Arial" charset="0"/>
                <a:sym typeface="Symbol" pitchFamily="18" charset="2"/>
              </a:rPr>
              <a:t>F(T</a:t>
            </a:r>
            <a:r>
              <a:rPr lang="pt-BR" i="1" baseline="-25000" smtClean="0">
                <a:latin typeface="Arial" charset="0"/>
                <a:cs typeface="Arial" charset="0"/>
                <a:sym typeface="Symbol" pitchFamily="18" charset="2"/>
              </a:rPr>
              <a:t>i-1</a:t>
            </a:r>
            <a:r>
              <a:rPr lang="pt-BR" i="1" smtClean="0">
                <a:latin typeface="Arial" charset="0"/>
                <a:cs typeface="Arial" charset="0"/>
                <a:sym typeface="Symbol" pitchFamily="18" charset="2"/>
              </a:rPr>
              <a:t>). </a:t>
            </a:r>
            <a:r>
              <a:rPr lang="pt-BR" smtClean="0">
                <a:latin typeface="Arial" charset="0"/>
                <a:cs typeface="Arial" charset="0"/>
                <a:sym typeface="Symbol" pitchFamily="18" charset="2"/>
              </a:rPr>
              <a:t>Para obter F, nota-se que</a:t>
            </a: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E impõe a condição de estabilidade </a:t>
            </a:r>
            <a:r>
              <a:rPr lang="pt-BR" i="1" smtClean="0">
                <a:latin typeface="Arial" charset="0"/>
                <a:cs typeface="Arial" charset="0"/>
                <a:sym typeface="Symbol" pitchFamily="18" charset="2"/>
              </a:rPr>
              <a:t>F(T</a:t>
            </a:r>
            <a:r>
              <a:rPr lang="pt-BR" i="1" baseline="-25000" smtClean="0">
                <a:latin typeface="Arial" charset="0"/>
                <a:cs typeface="Arial" charset="0"/>
                <a:sym typeface="Symbol" pitchFamily="18" charset="2"/>
              </a:rPr>
              <a:t>i</a:t>
            </a:r>
            <a:r>
              <a:rPr lang="pt-BR" i="1" smtClean="0">
                <a:latin typeface="Arial" charset="0"/>
                <a:cs typeface="Arial" charset="0"/>
                <a:sym typeface="Symbol" pitchFamily="18" charset="2"/>
              </a:rPr>
              <a:t>) = F(T</a:t>
            </a:r>
            <a:r>
              <a:rPr lang="pt-BR" i="1" baseline="-25000" smtClean="0">
                <a:latin typeface="Arial" charset="0"/>
                <a:cs typeface="Arial" charset="0"/>
                <a:sym typeface="Symbol" pitchFamily="18" charset="2"/>
              </a:rPr>
              <a:t>i-1</a:t>
            </a:r>
            <a:r>
              <a:rPr lang="pt-BR" i="1" smtClean="0">
                <a:latin typeface="Arial" charset="0"/>
                <a:cs typeface="Arial" charset="0"/>
                <a:sym typeface="Symbol" pitchFamily="18" charset="2"/>
              </a:rPr>
              <a:t>) = F(T), que mostra que a probabilidade de um SV chegar dentro de uma fila é independente do numero do veiculo, e resolvendo para F(T)</a:t>
            </a:r>
            <a:endParaRPr lang="pt-BR" smtClean="0">
              <a:latin typeface="Arial" charset="0"/>
              <a:cs typeface="Arial" charset="0"/>
            </a:endParaRPr>
          </a:p>
          <a:p>
            <a:pPr>
              <a:buFont typeface="Georgia" pitchFamily="18" charset="0"/>
              <a:buNone/>
            </a:pPr>
            <a:endParaRPr lang="pt-BR" smtClean="0">
              <a:latin typeface="Arial" charset="0"/>
              <a:cs typeface="Arial" charset="0"/>
            </a:endParaRPr>
          </a:p>
        </p:txBody>
      </p:sp>
      <p:sp>
        <p:nvSpPr>
          <p:cNvPr id="106499"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99E8F32-0CC7-4982-8B39-7C06050FD4BC}" type="datetime1">
              <a:rPr lang="pt-BR" smtClean="0"/>
              <a:pPr/>
              <a:t>12/04/2010</a:t>
            </a:fld>
            <a:endParaRPr lang="pt-BR" smtClean="0"/>
          </a:p>
        </p:txBody>
      </p:sp>
      <p:sp>
        <p:nvSpPr>
          <p:cNvPr id="106500"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6501"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24AA92-C343-49B0-BCCD-21775EFBB3F9}" type="slidenum">
              <a:rPr lang="pt-BR" smtClean="0"/>
              <a:pPr/>
              <a:t>80</a:t>
            </a:fld>
            <a:endParaRPr lang="pt-BR" smtClean="0"/>
          </a:p>
        </p:txBody>
      </p:sp>
      <p:pic>
        <p:nvPicPr>
          <p:cNvPr id="106502" name="Picture 5"/>
          <p:cNvPicPr>
            <a:picLocks noChangeAspect="1" noChangeArrowheads="1"/>
          </p:cNvPicPr>
          <p:nvPr/>
        </p:nvPicPr>
        <p:blipFill>
          <a:blip r:embed="rId2" cstate="print"/>
          <a:srcRect/>
          <a:stretch>
            <a:fillRect/>
          </a:stretch>
        </p:blipFill>
        <p:spPr bwMode="auto">
          <a:xfrm>
            <a:off x="2928938" y="2857500"/>
            <a:ext cx="3209925" cy="790575"/>
          </a:xfrm>
          <a:prstGeom prst="rect">
            <a:avLst/>
          </a:prstGeom>
          <a:noFill/>
          <a:ln w="9525">
            <a:noFill/>
            <a:miter lim="800000"/>
            <a:headEnd/>
            <a:tailEnd/>
          </a:ln>
        </p:spPr>
      </p:pic>
      <p:pic>
        <p:nvPicPr>
          <p:cNvPr id="106503" name="Picture 2"/>
          <p:cNvPicPr>
            <a:picLocks noChangeAspect="1" noChangeArrowheads="1"/>
          </p:cNvPicPr>
          <p:nvPr/>
        </p:nvPicPr>
        <p:blipFill>
          <a:blip r:embed="rId3" cstate="print"/>
          <a:srcRect/>
          <a:stretch>
            <a:fillRect/>
          </a:stretch>
        </p:blipFill>
        <p:spPr bwMode="auto">
          <a:xfrm>
            <a:off x="3214688" y="3857625"/>
            <a:ext cx="4505325" cy="1114425"/>
          </a:xfrm>
          <a:prstGeom prst="rect">
            <a:avLst/>
          </a:prstGeom>
          <a:noFill/>
          <a:ln w="9525">
            <a:noFill/>
            <a:miter lim="800000"/>
            <a:headEnd/>
            <a:tailEnd/>
          </a:ln>
        </p:spPr>
      </p:pic>
      <p:pic>
        <p:nvPicPr>
          <p:cNvPr id="106504" name="Picture 3"/>
          <p:cNvPicPr>
            <a:picLocks noChangeAspect="1" noChangeArrowheads="1"/>
          </p:cNvPicPr>
          <p:nvPr/>
        </p:nvPicPr>
        <p:blipFill>
          <a:blip r:embed="rId4" cstate="print"/>
          <a:srcRect/>
          <a:stretch>
            <a:fillRect/>
          </a:stretch>
        </p:blipFill>
        <p:spPr bwMode="auto">
          <a:xfrm>
            <a:off x="2928938" y="5934075"/>
            <a:ext cx="2257425" cy="78105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ítulo 10"/>
          <p:cNvSpPr>
            <a:spLocks noGrp="1"/>
          </p:cNvSpPr>
          <p:nvPr>
            <p:ph type="title"/>
          </p:nvPr>
        </p:nvSpPr>
        <p:spPr>
          <a:xfrm>
            <a:off x="428625" y="504825"/>
            <a:ext cx="8229600" cy="1066800"/>
          </a:xfrm>
        </p:spPr>
        <p:txBody>
          <a:bodyPr/>
          <a:lstStyle/>
          <a:p>
            <a:endParaRPr lang="pt-BR" smtClean="0"/>
          </a:p>
        </p:txBody>
      </p:sp>
      <p:sp>
        <p:nvSpPr>
          <p:cNvPr id="2" name="Espaço Reservado para Conteúdo 1"/>
          <p:cNvSpPr>
            <a:spLocks noGrp="1"/>
          </p:cNvSpPr>
          <p:nvPr>
            <p:ph idx="1"/>
          </p:nvPr>
        </p:nvSpPr>
        <p:spPr>
          <a:xfrm>
            <a:off x="428625" y="1643063"/>
            <a:ext cx="8429625" cy="4714875"/>
          </a:xfrm>
        </p:spPr>
        <p:txBody>
          <a:bodyPr>
            <a:normAutofit fontScale="92500" lnSpcReduction="10000"/>
          </a:bodyPr>
          <a:lstStyle/>
          <a:p>
            <a:pPr>
              <a:buFont typeface="Georgia" pitchFamily="18" charset="0"/>
              <a:buNone/>
              <a:defRPr/>
            </a:pPr>
            <a:r>
              <a:rPr lang="pt-BR" dirty="0" smtClean="0"/>
              <a:t>Definindo	  segue que</a:t>
            </a:r>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r>
              <a:rPr lang="pt-BR" dirty="0" smtClean="0"/>
              <a:t>e portanto</a:t>
            </a:r>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r>
              <a:rPr lang="pt-BR" dirty="0" smtClean="0"/>
              <a:t>Finalmente, </a:t>
            </a:r>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endParaRPr lang="pt-BR" dirty="0" smtClean="0"/>
          </a:p>
          <a:p>
            <a:pPr>
              <a:buFont typeface="Georgia" pitchFamily="18" charset="0"/>
              <a:buNone/>
              <a:defRPr/>
            </a:pPr>
            <a:r>
              <a:rPr lang="pt-BR" dirty="0" smtClean="0"/>
              <a:t>Quando r </a:t>
            </a:r>
            <a:r>
              <a:rPr lang="pt-BR" dirty="0" smtClean="0">
                <a:sym typeface="Symbol"/>
              </a:rPr>
              <a:t> 0, e</a:t>
            </a:r>
            <a:r>
              <a:rPr lang="pt-BR" baseline="30000" dirty="0" smtClean="0">
                <a:sym typeface="Symbol"/>
              </a:rPr>
              <a:t>-jj </a:t>
            </a:r>
            <a:r>
              <a:rPr lang="pt-BR" dirty="0" smtClean="0">
                <a:sym typeface="Symbol"/>
              </a:rPr>
              <a:t> 1, e portanto </a:t>
            </a:r>
            <a:r>
              <a:rPr lang="pt-BR" i="1" dirty="0" smtClean="0">
                <a:sym typeface="Symbol"/>
              </a:rPr>
              <a:t>E(H)  1/. Na ausência de SV´s, a capacidade é máxima. </a:t>
            </a:r>
          </a:p>
          <a:p>
            <a:pPr>
              <a:buFont typeface="Georgia" pitchFamily="18" charset="0"/>
              <a:buNone/>
              <a:defRPr/>
            </a:pPr>
            <a:endParaRPr lang="pt-BR" i="1" baseline="30000" dirty="0" smtClean="0">
              <a:sym typeface="Symbol"/>
            </a:endParaRPr>
          </a:p>
          <a:p>
            <a:pPr>
              <a:buFont typeface="Georgia" pitchFamily="18" charset="0"/>
              <a:buNone/>
              <a:defRPr/>
            </a:pPr>
            <a:endParaRPr lang="pt-BR" i="1" baseline="30000" dirty="0" smtClean="0">
              <a:sym typeface="Symbol"/>
            </a:endParaRPr>
          </a:p>
          <a:p>
            <a:pPr>
              <a:buFont typeface="Georgia" pitchFamily="18" charset="0"/>
              <a:buNone/>
              <a:defRPr/>
            </a:pPr>
            <a:r>
              <a:rPr lang="pt-BR" i="1" dirty="0" smtClean="0">
                <a:sym typeface="Symbol"/>
              </a:rPr>
              <a:t>Quando </a:t>
            </a:r>
            <a:r>
              <a:rPr lang="pt-BR" dirty="0" smtClean="0"/>
              <a:t>r </a:t>
            </a:r>
            <a:r>
              <a:rPr lang="pt-BR" dirty="0" smtClean="0">
                <a:sym typeface="Symbol"/>
              </a:rPr>
              <a:t> 1,</a:t>
            </a:r>
            <a:r>
              <a:rPr lang="pt-BR" i="1" dirty="0" smtClean="0">
                <a:sym typeface="Symbol"/>
              </a:rPr>
              <a:t>E(H)  1/</a:t>
            </a:r>
            <a:r>
              <a:rPr lang="pt-BR" i="1" baseline="-25000" dirty="0" smtClean="0">
                <a:sym typeface="Symbol"/>
              </a:rPr>
              <a:t>1</a:t>
            </a:r>
            <a:r>
              <a:rPr lang="pt-BR" i="1" dirty="0" smtClean="0">
                <a:sym typeface="Symbol"/>
              </a:rPr>
              <a:t>. Quando há muitos SV´s, capacidade tende a mínima possível)</a:t>
            </a:r>
            <a:endParaRPr lang="pt-BR" i="1" dirty="0" smtClean="0"/>
          </a:p>
          <a:p>
            <a:pPr>
              <a:buFont typeface="Georgia" pitchFamily="18" charset="0"/>
              <a:buNone/>
              <a:defRPr/>
            </a:pPr>
            <a:r>
              <a:rPr lang="pt-BR" dirty="0" smtClean="0"/>
              <a:t>					   </a:t>
            </a:r>
          </a:p>
          <a:p>
            <a:pPr>
              <a:buFont typeface="Georgia" pitchFamily="18" charset="0"/>
              <a:buNone/>
              <a:defRPr/>
            </a:pPr>
            <a:r>
              <a:rPr lang="pt-BR" dirty="0" smtClean="0"/>
              <a:t>						</a:t>
            </a:r>
            <a:endParaRPr lang="pt-BR" dirty="0"/>
          </a:p>
        </p:txBody>
      </p:sp>
      <p:sp>
        <p:nvSpPr>
          <p:cNvPr id="107523"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CAF06C61-EB34-48F3-AA9E-85C7061B3E3E}" type="datetime1">
              <a:rPr lang="pt-BR" smtClean="0"/>
              <a:pPr/>
              <a:t>12/04/2010</a:t>
            </a:fld>
            <a:endParaRPr lang="pt-BR" smtClean="0"/>
          </a:p>
        </p:txBody>
      </p:sp>
      <p:sp>
        <p:nvSpPr>
          <p:cNvPr id="107524"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7525"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7EE1EDE-2014-4B92-9F56-1653A2536622}" type="slidenum">
              <a:rPr lang="pt-BR" smtClean="0"/>
              <a:pPr/>
              <a:t>81</a:t>
            </a:fld>
            <a:endParaRPr lang="pt-BR" smtClean="0"/>
          </a:p>
        </p:txBody>
      </p:sp>
      <p:pic>
        <p:nvPicPr>
          <p:cNvPr id="107526" name="Picture 3"/>
          <p:cNvPicPr>
            <a:picLocks noChangeAspect="1" noChangeArrowheads="1"/>
          </p:cNvPicPr>
          <p:nvPr/>
        </p:nvPicPr>
        <p:blipFill>
          <a:blip r:embed="rId2" cstate="print"/>
          <a:srcRect/>
          <a:stretch>
            <a:fillRect/>
          </a:stretch>
        </p:blipFill>
        <p:spPr bwMode="auto">
          <a:xfrm>
            <a:off x="1643063" y="1643063"/>
            <a:ext cx="714375" cy="295275"/>
          </a:xfrm>
          <a:prstGeom prst="rect">
            <a:avLst/>
          </a:prstGeom>
          <a:noFill/>
          <a:ln w="9525">
            <a:noFill/>
            <a:miter lim="800000"/>
            <a:headEnd/>
            <a:tailEnd/>
          </a:ln>
        </p:spPr>
      </p:pic>
      <p:pic>
        <p:nvPicPr>
          <p:cNvPr id="107527" name="Picture 4"/>
          <p:cNvPicPr>
            <a:picLocks noChangeAspect="1" noChangeArrowheads="1"/>
          </p:cNvPicPr>
          <p:nvPr/>
        </p:nvPicPr>
        <p:blipFill>
          <a:blip r:embed="rId3" cstate="print"/>
          <a:srcRect/>
          <a:stretch>
            <a:fillRect/>
          </a:stretch>
        </p:blipFill>
        <p:spPr bwMode="auto">
          <a:xfrm>
            <a:off x="3357563" y="2000250"/>
            <a:ext cx="1503362" cy="357188"/>
          </a:xfrm>
          <a:prstGeom prst="rect">
            <a:avLst/>
          </a:prstGeom>
          <a:noFill/>
          <a:ln w="9525">
            <a:noFill/>
            <a:miter lim="800000"/>
            <a:headEnd/>
            <a:tailEnd/>
          </a:ln>
        </p:spPr>
      </p:pic>
      <p:sp>
        <p:nvSpPr>
          <p:cNvPr id="107528" name="CaixaDeTexto 8"/>
          <p:cNvSpPr txBox="1">
            <a:spLocks noChangeArrowheads="1"/>
          </p:cNvSpPr>
          <p:nvPr/>
        </p:nvSpPr>
        <p:spPr bwMode="auto">
          <a:xfrm>
            <a:off x="5143500" y="1978025"/>
            <a:ext cx="857250" cy="307975"/>
          </a:xfrm>
          <a:prstGeom prst="rect">
            <a:avLst/>
          </a:prstGeom>
          <a:noFill/>
          <a:ln w="9525">
            <a:noFill/>
            <a:miter lim="800000"/>
            <a:headEnd/>
            <a:tailEnd/>
          </a:ln>
        </p:spPr>
        <p:txBody>
          <a:bodyPr>
            <a:spAutoFit/>
          </a:bodyPr>
          <a:lstStyle/>
          <a:p>
            <a:r>
              <a:rPr lang="pt-BR" sz="1400" i="1"/>
              <a:t>j= 0, 1</a:t>
            </a:r>
          </a:p>
        </p:txBody>
      </p:sp>
      <p:pic>
        <p:nvPicPr>
          <p:cNvPr id="107529" name="Picture 5"/>
          <p:cNvPicPr>
            <a:picLocks noChangeAspect="1" noChangeArrowheads="1"/>
          </p:cNvPicPr>
          <p:nvPr/>
        </p:nvPicPr>
        <p:blipFill>
          <a:blip r:embed="rId4" cstate="print"/>
          <a:srcRect/>
          <a:stretch>
            <a:fillRect/>
          </a:stretch>
        </p:blipFill>
        <p:spPr bwMode="auto">
          <a:xfrm>
            <a:off x="3071813" y="2571750"/>
            <a:ext cx="2028825" cy="714375"/>
          </a:xfrm>
          <a:prstGeom prst="rect">
            <a:avLst/>
          </a:prstGeom>
          <a:noFill/>
          <a:ln w="9525">
            <a:noFill/>
            <a:miter lim="800000"/>
            <a:headEnd/>
            <a:tailEnd/>
          </a:ln>
        </p:spPr>
      </p:pic>
      <p:pic>
        <p:nvPicPr>
          <p:cNvPr id="107530" name="Picture 6"/>
          <p:cNvPicPr>
            <a:picLocks noChangeAspect="1" noChangeArrowheads="1"/>
          </p:cNvPicPr>
          <p:nvPr/>
        </p:nvPicPr>
        <p:blipFill>
          <a:blip r:embed="rId5" cstate="print"/>
          <a:srcRect/>
          <a:stretch>
            <a:fillRect/>
          </a:stretch>
        </p:blipFill>
        <p:spPr bwMode="auto">
          <a:xfrm>
            <a:off x="2214563" y="3676650"/>
            <a:ext cx="4524375" cy="103822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ítulo 8"/>
          <p:cNvSpPr>
            <a:spLocks noGrp="1"/>
          </p:cNvSpPr>
          <p:nvPr>
            <p:ph type="title"/>
          </p:nvPr>
        </p:nvSpPr>
        <p:spPr>
          <a:xfrm>
            <a:off x="428625" y="504825"/>
            <a:ext cx="8229600" cy="1066800"/>
          </a:xfrm>
        </p:spPr>
        <p:txBody>
          <a:bodyPr/>
          <a:lstStyle/>
          <a:p>
            <a:r>
              <a:rPr lang="pt-BR" smtClean="0"/>
              <a:t>Laval.</a:t>
            </a:r>
          </a:p>
        </p:txBody>
      </p:sp>
      <p:sp>
        <p:nvSpPr>
          <p:cNvPr id="108546"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Modelo M3: Distúrbios com três valores</a:t>
            </a:r>
          </a:p>
          <a:p>
            <a:pPr>
              <a:buFont typeface="Georgia" pitchFamily="18" charset="0"/>
              <a:buNone/>
            </a:pPr>
            <a:endParaRPr lang="pt-BR" b="1" smtClean="0">
              <a:latin typeface="Arial" charset="0"/>
              <a:cs typeface="Arial" charset="0"/>
            </a:endParaRPr>
          </a:p>
          <a:p>
            <a:pPr>
              <a:buFont typeface="Georgia" pitchFamily="18" charset="0"/>
              <a:buNone/>
            </a:pPr>
            <a:r>
              <a:rPr lang="pt-BR" smtClean="0">
                <a:latin typeface="Arial" charset="0"/>
                <a:cs typeface="Arial" charset="0"/>
              </a:rPr>
              <a:t>Este modelo supõe que dado que a chegada de um SV ocorre numa fila, seu distúrbio pode ter dois valores,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1</a:t>
            </a:r>
            <a:r>
              <a:rPr lang="el-GR" smtClean="0">
                <a:latin typeface="Arial" charset="0"/>
                <a:cs typeface="Arial" charset="0"/>
                <a:sym typeface="Symbol" pitchFamily="18" charset="2"/>
              </a:rPr>
              <a:t> </a:t>
            </a:r>
            <a:r>
              <a:rPr lang="pt-BR" smtClean="0">
                <a:latin typeface="Arial" charset="0"/>
                <a:cs typeface="Arial" charset="0"/>
                <a:sym typeface="Symbol" pitchFamily="18" charset="2"/>
              </a:rPr>
              <a:t>e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2.</a:t>
            </a:r>
            <a:r>
              <a:rPr lang="pt-BR" smtClean="0">
                <a:latin typeface="Arial" charset="0"/>
                <a:cs typeface="Arial" charset="0"/>
                <a:sym typeface="Symbol" pitchFamily="18" charset="2"/>
              </a:rPr>
              <a:t> com probabilidades  e 1-, respectivamente. Para chegadas durante fluxo livre, o distúrbio continua sendo como no modelo M2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0.</a:t>
            </a:r>
          </a:p>
          <a:p>
            <a:pPr>
              <a:buFont typeface="Georgia" pitchFamily="18" charset="0"/>
              <a:buNone/>
            </a:pPr>
            <a:endParaRPr lang="pt-BR" baseline="-25000" smtClean="0">
              <a:latin typeface="Arial" charset="0"/>
              <a:cs typeface="Arial" charset="0"/>
              <a:sym typeface="Symbol" pitchFamily="18" charset="2"/>
            </a:endParaRPr>
          </a:p>
          <a:p>
            <a:pPr>
              <a:buFont typeface="Georgia" pitchFamily="18" charset="0"/>
              <a:buNone/>
            </a:pPr>
            <a:endParaRPr lang="pt-BR" baseline="-25000" smtClean="0">
              <a:latin typeface="Arial" charset="0"/>
              <a:cs typeface="Arial" charset="0"/>
              <a:sym typeface="Symbol" pitchFamily="18" charset="2"/>
            </a:endParaRPr>
          </a:p>
          <a:p>
            <a:pPr>
              <a:buFont typeface="Georgia" pitchFamily="18" charset="0"/>
              <a:buNone/>
            </a:pPr>
            <a:endParaRPr lang="pt-BR" baseline="-25000" smtClean="0">
              <a:latin typeface="Arial" charset="0"/>
              <a:cs typeface="Arial" charset="0"/>
              <a:sym typeface="Symbol" pitchFamily="18" charset="2"/>
            </a:endParaRPr>
          </a:p>
          <a:p>
            <a:pPr>
              <a:buFont typeface="Georgia" pitchFamily="18" charset="0"/>
              <a:buNone/>
            </a:pPr>
            <a:endParaRPr lang="pt-BR" baseline="-25000" smtClean="0">
              <a:latin typeface="Arial" charset="0"/>
              <a:cs typeface="Arial" charset="0"/>
              <a:sym typeface="Symbol" pitchFamily="18" charset="2"/>
            </a:endParaRPr>
          </a:p>
          <a:p>
            <a:pPr>
              <a:buFont typeface="Georgia" pitchFamily="18" charset="0"/>
              <a:buNone/>
            </a:pPr>
            <a:endParaRPr lang="pt-BR" baseline="-25000"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O objetivo deste modelo é reconhecer que a porção lenta da trajetória do SV líder (veiculo i-1) pode ter diferentes velocidades e portanto pode induzir diferentes tempos de distúrbio acima SV i. Procedendo analogamente ao M2, </a:t>
            </a:r>
          </a:p>
          <a:p>
            <a:pPr>
              <a:buFont typeface="Georgia" pitchFamily="18" charset="0"/>
              <a:buNone/>
            </a:pPr>
            <a:endParaRPr lang="pt-BR" smtClean="0">
              <a:latin typeface="Arial" charset="0"/>
              <a:cs typeface="Arial" charset="0"/>
              <a:sym typeface="Symbol" pitchFamily="18" charset="2"/>
            </a:endParaRPr>
          </a:p>
          <a:p>
            <a:pPr>
              <a:buFont typeface="Georgia" pitchFamily="18" charset="0"/>
              <a:buNone/>
            </a:pPr>
            <a:r>
              <a:rPr lang="pt-BR" smtClean="0">
                <a:latin typeface="Arial" charset="0"/>
                <a:cs typeface="Arial" charset="0"/>
                <a:sym typeface="Symbol" pitchFamily="18" charset="2"/>
              </a:rPr>
              <a:t>E finalmente</a:t>
            </a:r>
          </a:p>
        </p:txBody>
      </p:sp>
      <p:sp>
        <p:nvSpPr>
          <p:cNvPr id="108547"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B05BF15-FD65-4B6E-8D8F-E32EBCAB4E47}" type="datetime1">
              <a:rPr lang="pt-BR" smtClean="0"/>
              <a:pPr/>
              <a:t>12/04/2010</a:t>
            </a:fld>
            <a:endParaRPr lang="pt-BR" smtClean="0"/>
          </a:p>
        </p:txBody>
      </p:sp>
      <p:sp>
        <p:nvSpPr>
          <p:cNvPr id="108548"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8549"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64DEF7A-AD58-436F-B05B-844C506F50C5}" type="slidenum">
              <a:rPr lang="pt-BR" smtClean="0"/>
              <a:pPr/>
              <a:t>82</a:t>
            </a:fld>
            <a:endParaRPr lang="pt-BR" smtClean="0"/>
          </a:p>
        </p:txBody>
      </p:sp>
      <p:pic>
        <p:nvPicPr>
          <p:cNvPr id="108550" name="Picture 2"/>
          <p:cNvPicPr>
            <a:picLocks noChangeAspect="1" noChangeArrowheads="1"/>
          </p:cNvPicPr>
          <p:nvPr/>
        </p:nvPicPr>
        <p:blipFill>
          <a:blip r:embed="rId2" cstate="print"/>
          <a:srcRect/>
          <a:stretch>
            <a:fillRect/>
          </a:stretch>
        </p:blipFill>
        <p:spPr bwMode="auto">
          <a:xfrm>
            <a:off x="3571875" y="2938463"/>
            <a:ext cx="2247900" cy="1133475"/>
          </a:xfrm>
          <a:prstGeom prst="rect">
            <a:avLst/>
          </a:prstGeom>
          <a:noFill/>
          <a:ln w="9525">
            <a:noFill/>
            <a:miter lim="800000"/>
            <a:headEnd/>
            <a:tailEnd/>
          </a:ln>
        </p:spPr>
      </p:pic>
      <p:pic>
        <p:nvPicPr>
          <p:cNvPr id="108551" name="Picture 3"/>
          <p:cNvPicPr>
            <a:picLocks noChangeAspect="1" noChangeArrowheads="1"/>
          </p:cNvPicPr>
          <p:nvPr/>
        </p:nvPicPr>
        <p:blipFill>
          <a:blip r:embed="rId3" cstate="print"/>
          <a:srcRect/>
          <a:stretch>
            <a:fillRect/>
          </a:stretch>
        </p:blipFill>
        <p:spPr bwMode="auto">
          <a:xfrm>
            <a:off x="3071813" y="4933950"/>
            <a:ext cx="4124325" cy="714375"/>
          </a:xfrm>
          <a:prstGeom prst="rect">
            <a:avLst/>
          </a:prstGeom>
          <a:noFill/>
          <a:ln w="9525">
            <a:noFill/>
            <a:miter lim="800000"/>
            <a:headEnd/>
            <a:tailEnd/>
          </a:ln>
        </p:spPr>
      </p:pic>
      <p:pic>
        <p:nvPicPr>
          <p:cNvPr id="108552" name="Picture 4"/>
          <p:cNvPicPr>
            <a:picLocks noChangeAspect="1" noChangeArrowheads="1"/>
          </p:cNvPicPr>
          <p:nvPr/>
        </p:nvPicPr>
        <p:blipFill>
          <a:blip r:embed="rId4" cstate="print"/>
          <a:srcRect/>
          <a:stretch>
            <a:fillRect/>
          </a:stretch>
        </p:blipFill>
        <p:spPr bwMode="auto">
          <a:xfrm>
            <a:off x="2928938" y="5791200"/>
            <a:ext cx="4314825" cy="78105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ítulo 8"/>
          <p:cNvSpPr>
            <a:spLocks noGrp="1"/>
          </p:cNvSpPr>
          <p:nvPr>
            <p:ph type="title"/>
          </p:nvPr>
        </p:nvSpPr>
        <p:spPr>
          <a:xfrm>
            <a:off x="428625" y="504825"/>
            <a:ext cx="8229600" cy="1066800"/>
          </a:xfrm>
        </p:spPr>
        <p:txBody>
          <a:bodyPr/>
          <a:lstStyle/>
          <a:p>
            <a:endParaRPr lang="pt-BR" smtClean="0"/>
          </a:p>
        </p:txBody>
      </p:sp>
      <p:sp>
        <p:nvSpPr>
          <p:cNvPr id="109570"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Modelo M4: Distúrbios contínuos</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Este modelo é o limite continuo do modelo M3 e assume que chegadas em congestionamentos podem produzir distúrbios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0</a:t>
            </a:r>
            <a:r>
              <a:rPr lang="el-GR" smtClean="0">
                <a:latin typeface="Arial" charset="0"/>
                <a:cs typeface="Arial" charset="0"/>
                <a:sym typeface="Symbol" pitchFamily="18" charset="2"/>
              </a:rPr>
              <a:t> </a:t>
            </a:r>
            <a:r>
              <a:rPr lang="pt-BR" smtClean="0">
                <a:latin typeface="Arial" charset="0"/>
                <a:cs typeface="Arial" charset="0"/>
                <a:sym typeface="Symbol" pitchFamily="18" charset="2"/>
              </a:rPr>
              <a:t>&lt; </a:t>
            </a:r>
            <a:r>
              <a:rPr lang="pt-BR" i="1" smtClean="0">
                <a:latin typeface="Arial" charset="0"/>
                <a:cs typeface="Arial" charset="0"/>
                <a:sym typeface="Symbol" pitchFamily="18" charset="2"/>
              </a:rPr>
              <a:t>T</a:t>
            </a:r>
            <a:r>
              <a:rPr lang="pt-BR" i="1" baseline="-25000" smtClean="0">
                <a:latin typeface="Arial" charset="0"/>
                <a:cs typeface="Arial" charset="0"/>
                <a:sym typeface="Symbol" pitchFamily="18" charset="2"/>
              </a:rPr>
              <a:t>i</a:t>
            </a:r>
            <a:r>
              <a:rPr lang="pt-BR" smtClean="0">
                <a:latin typeface="Arial" charset="0"/>
                <a:cs typeface="Arial" charset="0"/>
                <a:sym typeface="Symbol" pitchFamily="18" charset="2"/>
              </a:rPr>
              <a:t> &lt; </a:t>
            </a:r>
            <a:r>
              <a:rPr lang="el-GR" smtClean="0">
                <a:latin typeface="Arial" charset="0"/>
                <a:cs typeface="Arial" charset="0"/>
                <a:sym typeface="Symbol" pitchFamily="18" charset="2"/>
              </a:rPr>
              <a:t></a:t>
            </a:r>
            <a:r>
              <a:rPr lang="pt-BR" baseline="-25000" smtClean="0">
                <a:latin typeface="Arial" charset="0"/>
                <a:cs typeface="Arial" charset="0"/>
                <a:sym typeface="Symbol" pitchFamily="18" charset="2"/>
              </a:rPr>
              <a:t>1 </a:t>
            </a:r>
            <a:r>
              <a:rPr lang="pt-BR" smtClean="0">
                <a:latin typeface="Arial" charset="0"/>
                <a:cs typeface="Arial" charset="0"/>
                <a:sym typeface="Symbol" pitchFamily="18" charset="2"/>
              </a:rPr>
              <a:t>com igual probabilidade, isto é.</a:t>
            </a:r>
            <a:endParaRPr lang="pt-BR" smtClean="0">
              <a:latin typeface="Arial" charset="0"/>
              <a:cs typeface="Arial" charset="0"/>
            </a:endParaRPr>
          </a:p>
        </p:txBody>
      </p:sp>
      <p:sp>
        <p:nvSpPr>
          <p:cNvPr id="109571"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557F2157-5286-4745-B2BF-8457289BC598}" type="datetime1">
              <a:rPr lang="pt-BR" smtClean="0"/>
              <a:pPr/>
              <a:t>12/04/2010</a:t>
            </a:fld>
            <a:endParaRPr lang="pt-BR" smtClean="0"/>
          </a:p>
        </p:txBody>
      </p:sp>
      <p:sp>
        <p:nvSpPr>
          <p:cNvPr id="109572"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09573"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27B476A-5D63-4ED8-9AAD-469AAF336F16}" type="slidenum">
              <a:rPr lang="pt-BR" smtClean="0"/>
              <a:pPr/>
              <a:t>83</a:t>
            </a:fld>
            <a:endParaRPr lang="pt-BR" smtClean="0"/>
          </a:p>
        </p:txBody>
      </p:sp>
      <p:pic>
        <p:nvPicPr>
          <p:cNvPr id="109574" name="Picture 5"/>
          <p:cNvPicPr>
            <a:picLocks noChangeAspect="1" noChangeArrowheads="1"/>
          </p:cNvPicPr>
          <p:nvPr/>
        </p:nvPicPr>
        <p:blipFill>
          <a:blip r:embed="rId2" cstate="print"/>
          <a:srcRect/>
          <a:stretch>
            <a:fillRect/>
          </a:stretch>
        </p:blipFill>
        <p:spPr bwMode="auto">
          <a:xfrm>
            <a:off x="3500438" y="3019425"/>
            <a:ext cx="2057400" cy="981075"/>
          </a:xfrm>
          <a:prstGeom prst="rect">
            <a:avLst/>
          </a:prstGeom>
          <a:noFill/>
          <a:ln w="9525">
            <a:noFill/>
            <a:miter lim="800000"/>
            <a:headEnd/>
            <a:tailEnd/>
          </a:ln>
        </p:spPr>
      </p:pic>
      <p:pic>
        <p:nvPicPr>
          <p:cNvPr id="109575" name="Picture 6"/>
          <p:cNvPicPr>
            <a:picLocks noChangeAspect="1" noChangeArrowheads="1"/>
          </p:cNvPicPr>
          <p:nvPr/>
        </p:nvPicPr>
        <p:blipFill>
          <a:blip r:embed="rId3" cstate="print"/>
          <a:srcRect/>
          <a:stretch>
            <a:fillRect/>
          </a:stretch>
        </p:blipFill>
        <p:spPr bwMode="auto">
          <a:xfrm>
            <a:off x="2857500" y="4148138"/>
            <a:ext cx="3686175" cy="781050"/>
          </a:xfrm>
          <a:prstGeom prst="rect">
            <a:avLst/>
          </a:prstGeom>
          <a:noFill/>
          <a:ln w="9525">
            <a:noFill/>
            <a:miter lim="800000"/>
            <a:headEnd/>
            <a:tailEnd/>
          </a:ln>
        </p:spPr>
      </p:pic>
      <p:pic>
        <p:nvPicPr>
          <p:cNvPr id="109576" name="Picture 7"/>
          <p:cNvPicPr>
            <a:picLocks noChangeAspect="1" noChangeArrowheads="1"/>
          </p:cNvPicPr>
          <p:nvPr/>
        </p:nvPicPr>
        <p:blipFill>
          <a:blip r:embed="rId4" cstate="print"/>
          <a:srcRect/>
          <a:stretch>
            <a:fillRect/>
          </a:stretch>
        </p:blipFill>
        <p:spPr bwMode="auto">
          <a:xfrm>
            <a:off x="2500313" y="4938713"/>
            <a:ext cx="4486275" cy="18478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ítulo 7"/>
          <p:cNvSpPr>
            <a:spLocks noGrp="1"/>
          </p:cNvSpPr>
          <p:nvPr>
            <p:ph type="title"/>
          </p:nvPr>
        </p:nvSpPr>
        <p:spPr>
          <a:xfrm>
            <a:off x="428625" y="504825"/>
            <a:ext cx="8229600" cy="1066800"/>
          </a:xfrm>
        </p:spPr>
        <p:txBody>
          <a:bodyPr/>
          <a:lstStyle/>
          <a:p>
            <a:r>
              <a:rPr lang="pt-BR" smtClean="0"/>
              <a:t>Laval.</a:t>
            </a:r>
          </a:p>
        </p:txBody>
      </p:sp>
      <p:sp>
        <p:nvSpPr>
          <p:cNvPr id="110594"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O headway médio pode ser computado como</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Como a integral ao tem solução analítica, a seguinte aproximação é utilizada</a:t>
            </a:r>
          </a:p>
        </p:txBody>
      </p:sp>
      <p:sp>
        <p:nvSpPr>
          <p:cNvPr id="11059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7739ADF-9B70-48A4-BDBB-47BA02ED7760}" type="datetime1">
              <a:rPr lang="pt-BR" smtClean="0"/>
              <a:pPr/>
              <a:t>12/04/2010</a:t>
            </a:fld>
            <a:endParaRPr lang="pt-BR" smtClean="0"/>
          </a:p>
        </p:txBody>
      </p:sp>
      <p:sp>
        <p:nvSpPr>
          <p:cNvPr id="11059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059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EA30F87-C435-46F3-8CBE-406C16D3F428}" type="slidenum">
              <a:rPr lang="pt-BR" smtClean="0"/>
              <a:pPr/>
              <a:t>84</a:t>
            </a:fld>
            <a:endParaRPr lang="pt-BR" smtClean="0"/>
          </a:p>
        </p:txBody>
      </p:sp>
      <p:pic>
        <p:nvPicPr>
          <p:cNvPr id="110598" name="Picture 2"/>
          <p:cNvPicPr>
            <a:picLocks noChangeAspect="1" noChangeArrowheads="1"/>
          </p:cNvPicPr>
          <p:nvPr/>
        </p:nvPicPr>
        <p:blipFill>
          <a:blip r:embed="rId2" cstate="print"/>
          <a:srcRect/>
          <a:stretch>
            <a:fillRect/>
          </a:stretch>
        </p:blipFill>
        <p:spPr bwMode="auto">
          <a:xfrm>
            <a:off x="2143125" y="2000250"/>
            <a:ext cx="4762500" cy="819150"/>
          </a:xfrm>
          <a:prstGeom prst="rect">
            <a:avLst/>
          </a:prstGeom>
          <a:noFill/>
          <a:ln w="9525">
            <a:noFill/>
            <a:miter lim="800000"/>
            <a:headEnd/>
            <a:tailEnd/>
          </a:ln>
        </p:spPr>
      </p:pic>
      <p:pic>
        <p:nvPicPr>
          <p:cNvPr id="110599" name="Picture 3"/>
          <p:cNvPicPr>
            <a:picLocks noChangeAspect="1" noChangeArrowheads="1"/>
          </p:cNvPicPr>
          <p:nvPr/>
        </p:nvPicPr>
        <p:blipFill>
          <a:blip r:embed="rId3" cstate="print"/>
          <a:srcRect/>
          <a:stretch>
            <a:fillRect/>
          </a:stretch>
        </p:blipFill>
        <p:spPr bwMode="auto">
          <a:xfrm>
            <a:off x="2286000" y="3714750"/>
            <a:ext cx="4638675" cy="85725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ítulo 7"/>
          <p:cNvSpPr>
            <a:spLocks noGrp="1"/>
          </p:cNvSpPr>
          <p:nvPr>
            <p:ph type="title"/>
          </p:nvPr>
        </p:nvSpPr>
        <p:spPr>
          <a:xfrm>
            <a:off x="428625" y="504825"/>
            <a:ext cx="8229600" cy="1066800"/>
          </a:xfrm>
        </p:spPr>
        <p:txBody>
          <a:bodyPr/>
          <a:lstStyle/>
          <a:p>
            <a:r>
              <a:rPr lang="pt-BR" smtClean="0"/>
              <a:t>Laval.</a:t>
            </a:r>
          </a:p>
        </p:txBody>
      </p:sp>
      <p:sp>
        <p:nvSpPr>
          <p:cNvPr id="111618"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Exemplo: Capacidade de aclives curtos</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O autor utilizou simulação como benchmark por não haver dados empíricos disponíveis.</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Modelando SPH (Single-pipe hybrid)</a:t>
            </a:r>
          </a:p>
          <a:p>
            <a:pPr>
              <a:buFont typeface="Georgia" pitchFamily="18" charset="0"/>
              <a:buNone/>
            </a:pPr>
            <a:endParaRPr lang="pt-BR" smtClean="0">
              <a:latin typeface="Arial" charset="0"/>
              <a:cs typeface="Arial" charset="0"/>
            </a:endParaRPr>
          </a:p>
          <a:p>
            <a:pPr>
              <a:buFontTx/>
              <a:buChar char="-"/>
            </a:pPr>
            <a:r>
              <a:rPr lang="pt-BR" smtClean="0">
                <a:latin typeface="Arial" charset="0"/>
                <a:cs typeface="Arial" charset="0"/>
              </a:rPr>
              <a:t>Utilizando o modelo cinético para o caminhão (gargalo móvel) incorporado no TWOPAS</a:t>
            </a:r>
          </a:p>
          <a:p>
            <a:pPr>
              <a:buFontTx/>
              <a:buChar char="-"/>
            </a:pPr>
            <a:endParaRPr lang="pt-BR" smtClean="0">
              <a:latin typeface="Arial" charset="0"/>
              <a:cs typeface="Arial" charset="0"/>
            </a:endParaRPr>
          </a:p>
          <a:p>
            <a:pPr>
              <a:buFontTx/>
              <a:buChar char="-"/>
            </a:pPr>
            <a:endParaRPr lang="pt-BR" smtClean="0">
              <a:latin typeface="Arial" charset="0"/>
              <a:cs typeface="Arial" charset="0"/>
            </a:endParaRPr>
          </a:p>
          <a:p>
            <a:pPr>
              <a:buFontTx/>
              <a:buChar char="-"/>
            </a:pPr>
            <a:endParaRPr lang="pt-BR" smtClean="0">
              <a:latin typeface="Arial" charset="0"/>
              <a:cs typeface="Arial" charset="0"/>
            </a:endParaRPr>
          </a:p>
          <a:p>
            <a:pPr>
              <a:buFontTx/>
              <a:buChar char="-"/>
            </a:pPr>
            <a:r>
              <a:rPr lang="pt-BR" smtClean="0">
                <a:latin typeface="Arial" charset="0"/>
                <a:cs typeface="Arial" charset="0"/>
              </a:rPr>
              <a:t>A velocidade do caminhão é limitada pela habilidade em acelerar e o trafego abaixo</a:t>
            </a:r>
          </a:p>
        </p:txBody>
      </p:sp>
      <p:sp>
        <p:nvSpPr>
          <p:cNvPr id="111619"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56BF5A3-5B3C-4FB9-B20A-BF6FCBE6A25A}" type="datetime1">
              <a:rPr lang="pt-BR" smtClean="0"/>
              <a:pPr/>
              <a:t>12/04/2010</a:t>
            </a:fld>
            <a:endParaRPr lang="pt-BR" smtClean="0"/>
          </a:p>
        </p:txBody>
      </p:sp>
      <p:sp>
        <p:nvSpPr>
          <p:cNvPr id="111620"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1621"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49237CC-2F3F-4EBC-9969-6537B2F57B40}" type="slidenum">
              <a:rPr lang="pt-BR" smtClean="0"/>
              <a:pPr/>
              <a:t>85</a:t>
            </a:fld>
            <a:endParaRPr lang="pt-BR" smtClean="0"/>
          </a:p>
        </p:txBody>
      </p:sp>
      <p:pic>
        <p:nvPicPr>
          <p:cNvPr id="111622" name="Picture 2"/>
          <p:cNvPicPr>
            <a:picLocks noChangeAspect="1" noChangeArrowheads="1"/>
          </p:cNvPicPr>
          <p:nvPr/>
        </p:nvPicPr>
        <p:blipFill>
          <a:blip r:embed="rId2" cstate="print"/>
          <a:srcRect/>
          <a:stretch>
            <a:fillRect/>
          </a:stretch>
        </p:blipFill>
        <p:spPr bwMode="auto">
          <a:xfrm>
            <a:off x="2786063" y="3571875"/>
            <a:ext cx="3038475" cy="762000"/>
          </a:xfrm>
          <a:prstGeom prst="rect">
            <a:avLst/>
          </a:prstGeom>
          <a:noFill/>
          <a:ln w="9525">
            <a:noFill/>
            <a:miter lim="800000"/>
            <a:headEnd/>
            <a:tailEnd/>
          </a:ln>
        </p:spPr>
      </p:pic>
      <p:pic>
        <p:nvPicPr>
          <p:cNvPr id="111623" name="Picture 3"/>
          <p:cNvPicPr>
            <a:picLocks noChangeAspect="1" noChangeArrowheads="1"/>
          </p:cNvPicPr>
          <p:nvPr/>
        </p:nvPicPr>
        <p:blipFill>
          <a:blip r:embed="rId3" cstate="print"/>
          <a:srcRect/>
          <a:stretch>
            <a:fillRect/>
          </a:stretch>
        </p:blipFill>
        <p:spPr bwMode="auto">
          <a:xfrm>
            <a:off x="3143250" y="5072063"/>
            <a:ext cx="2266950" cy="43815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ítulo 6"/>
          <p:cNvSpPr>
            <a:spLocks noGrp="1"/>
          </p:cNvSpPr>
          <p:nvPr>
            <p:ph type="title"/>
          </p:nvPr>
        </p:nvSpPr>
        <p:spPr>
          <a:xfrm>
            <a:off x="428625" y="504825"/>
            <a:ext cx="8229600" cy="1066800"/>
          </a:xfrm>
        </p:spPr>
        <p:txBody>
          <a:bodyPr/>
          <a:lstStyle/>
          <a:p>
            <a:r>
              <a:rPr lang="pt-BR" smtClean="0"/>
              <a:t>Laval.</a:t>
            </a:r>
          </a:p>
        </p:txBody>
      </p:sp>
      <p:sp>
        <p:nvSpPr>
          <p:cNvPr id="112642" name="Espaço Reservado para Conteúdo 1"/>
          <p:cNvSpPr>
            <a:spLocks noGrp="1"/>
          </p:cNvSpPr>
          <p:nvPr>
            <p:ph idx="1"/>
          </p:nvPr>
        </p:nvSpPr>
        <p:spPr>
          <a:xfrm>
            <a:off x="428625" y="1643063"/>
            <a:ext cx="8429625" cy="4714875"/>
          </a:xfrm>
        </p:spPr>
        <p:txBody>
          <a:bodyPr/>
          <a:lstStyle/>
          <a:p>
            <a:pPr>
              <a:buFont typeface="Georgia" pitchFamily="18" charset="0"/>
              <a:buNone/>
            </a:pPr>
            <a:r>
              <a:rPr lang="pt-BR" b="1" smtClean="0">
                <a:latin typeface="Arial" charset="0"/>
                <a:cs typeface="Arial" charset="0"/>
              </a:rPr>
              <a:t>Experimento</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Considerando L=0,1 mi, um diagrama FD triangular com veloc. livre de 60mph, veloc onda de 15mph e densidade k=150veic/milha/faixa. </a:t>
            </a: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Dois caminhões foram considerados: Pesado e leve, com razão peso potencia 228 e 140 lb/hp respectivamente.</a:t>
            </a: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endParaRPr lang="pt-BR" smtClean="0">
              <a:latin typeface="Arial" charset="0"/>
              <a:cs typeface="Arial" charset="0"/>
            </a:endParaRPr>
          </a:p>
          <a:p>
            <a:pPr>
              <a:buFont typeface="Georgia" pitchFamily="18" charset="0"/>
              <a:buNone/>
            </a:pPr>
            <a:r>
              <a:rPr lang="pt-BR" smtClean="0">
                <a:latin typeface="Arial" charset="0"/>
                <a:cs typeface="Arial" charset="0"/>
              </a:rPr>
              <a:t>Em todos os experimentos a proporção 0 &lt; r &lt; 10%</a:t>
            </a:r>
          </a:p>
        </p:txBody>
      </p:sp>
      <p:sp>
        <p:nvSpPr>
          <p:cNvPr id="112643"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B0C473D-E253-47E9-8FB8-A492F9FEF6EF}" type="datetime1">
              <a:rPr lang="pt-BR" smtClean="0"/>
              <a:pPr/>
              <a:t>12/04/2010</a:t>
            </a:fld>
            <a:endParaRPr lang="pt-BR" smtClean="0"/>
          </a:p>
        </p:txBody>
      </p:sp>
      <p:sp>
        <p:nvSpPr>
          <p:cNvPr id="112644"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2645"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A592EAE-DEE0-40EB-A209-58E47A6D0CE2}" type="slidenum">
              <a:rPr lang="pt-BR" smtClean="0"/>
              <a:pPr/>
              <a:t>86</a:t>
            </a:fld>
            <a:endParaRPr lang="pt-BR" smtClean="0"/>
          </a:p>
        </p:txBody>
      </p:sp>
      <p:pic>
        <p:nvPicPr>
          <p:cNvPr id="112646" name="Picture 2"/>
          <p:cNvPicPr>
            <a:picLocks noChangeAspect="1" noChangeArrowheads="1"/>
          </p:cNvPicPr>
          <p:nvPr/>
        </p:nvPicPr>
        <p:blipFill>
          <a:blip r:embed="rId2" cstate="print"/>
          <a:srcRect/>
          <a:stretch>
            <a:fillRect/>
          </a:stretch>
        </p:blipFill>
        <p:spPr bwMode="auto">
          <a:xfrm>
            <a:off x="2857500" y="3786188"/>
            <a:ext cx="4533900" cy="9144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7E96CD24-604C-4DD2-A916-6BBEFA14BE26}" type="datetime1">
              <a:rPr lang="pt-BR"/>
              <a:pPr/>
              <a:t>12/04/2010</a:t>
            </a:fld>
            <a:endParaRPr lang="pt-BR"/>
          </a:p>
        </p:txBody>
      </p:sp>
      <p:sp>
        <p:nvSpPr>
          <p:cNvPr id="11366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a:t>Marcus Kliewer</a:t>
            </a:r>
          </a:p>
        </p:txBody>
      </p:sp>
      <p:sp>
        <p:nvSpPr>
          <p:cNvPr id="11366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8FEE180-AD0E-4865-A8A6-8F6C2F0CD542}" type="slidenum">
              <a:rPr lang="pt-BR" smtClean="0"/>
              <a:pPr/>
              <a:t>87</a:t>
            </a:fld>
            <a:endParaRPr lang="pt-BR" smtClean="0"/>
          </a:p>
        </p:txBody>
      </p:sp>
      <p:pic>
        <p:nvPicPr>
          <p:cNvPr id="113668" name="Picture 2"/>
          <p:cNvPicPr>
            <a:picLocks noChangeAspect="1" noChangeArrowheads="1"/>
          </p:cNvPicPr>
          <p:nvPr/>
        </p:nvPicPr>
        <p:blipFill>
          <a:blip r:embed="rId2" cstate="print"/>
          <a:srcRect/>
          <a:stretch>
            <a:fillRect/>
          </a:stretch>
        </p:blipFill>
        <p:spPr bwMode="auto">
          <a:xfrm>
            <a:off x="1785938" y="428625"/>
            <a:ext cx="6200775"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ítulo 8"/>
          <p:cNvSpPr>
            <a:spLocks noGrp="1"/>
          </p:cNvSpPr>
          <p:nvPr>
            <p:ph type="title"/>
          </p:nvPr>
        </p:nvSpPr>
        <p:spPr>
          <a:xfrm>
            <a:off x="428625" y="504825"/>
            <a:ext cx="8229600" cy="1066800"/>
          </a:xfrm>
        </p:spPr>
        <p:txBody>
          <a:bodyPr/>
          <a:lstStyle/>
          <a:p>
            <a:r>
              <a:rPr lang="pt-BR" smtClean="0"/>
              <a:t>Laval.</a:t>
            </a:r>
          </a:p>
        </p:txBody>
      </p:sp>
      <p:sp>
        <p:nvSpPr>
          <p:cNvPr id="114690" name="Espaço Reservado para Conteúdo 7"/>
          <p:cNvSpPr>
            <a:spLocks noGrp="1"/>
          </p:cNvSpPr>
          <p:nvPr>
            <p:ph idx="1"/>
          </p:nvPr>
        </p:nvSpPr>
        <p:spPr>
          <a:xfrm>
            <a:off x="428625" y="1643063"/>
            <a:ext cx="8429625" cy="4714875"/>
          </a:xfrm>
        </p:spPr>
        <p:txBody>
          <a:bodyPr/>
          <a:lstStyle/>
          <a:p>
            <a:pPr>
              <a:buFont typeface="Georgia" pitchFamily="18" charset="0"/>
              <a:buNone/>
            </a:pPr>
            <a:r>
              <a:rPr lang="pt-BR" smtClean="0">
                <a:latin typeface="Arial" charset="0"/>
                <a:cs typeface="Arial" charset="0"/>
              </a:rPr>
              <a:t>Laval,</a:t>
            </a:r>
          </a:p>
          <a:p>
            <a:endParaRPr lang="pt-BR" smtClean="0">
              <a:latin typeface="Arial" charset="0"/>
              <a:cs typeface="Arial" charset="0"/>
            </a:endParaRPr>
          </a:p>
          <a:p>
            <a:r>
              <a:rPr lang="pt-BR" smtClean="0">
                <a:latin typeface="Arial" charset="0"/>
                <a:cs typeface="Arial" charset="0"/>
              </a:rPr>
              <a:t>Comparação entre os resultados obtidos no modelo e do HCM para “capacidade normalizada”</a:t>
            </a:r>
          </a:p>
        </p:txBody>
      </p:sp>
      <p:sp>
        <p:nvSpPr>
          <p:cNvPr id="114691"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7226F9DA-B46F-40F5-9963-2521AC3AD037}" type="datetime1">
              <a:rPr lang="pt-BR" smtClean="0"/>
              <a:pPr/>
              <a:t>12/04/2010</a:t>
            </a:fld>
            <a:endParaRPr lang="pt-BR" smtClean="0"/>
          </a:p>
        </p:txBody>
      </p:sp>
      <p:sp>
        <p:nvSpPr>
          <p:cNvPr id="114692"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4693"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9F7841C-5521-4021-87A3-4B5F04401C2A}" type="slidenum">
              <a:rPr lang="pt-BR" smtClean="0"/>
              <a:pPr/>
              <a:t>88</a:t>
            </a:fld>
            <a:endParaRPr lang="pt-BR" smtClean="0"/>
          </a:p>
        </p:txBody>
      </p:sp>
      <p:pic>
        <p:nvPicPr>
          <p:cNvPr id="114694" name="Picture 2"/>
          <p:cNvPicPr>
            <a:picLocks noChangeAspect="1" noChangeArrowheads="1"/>
          </p:cNvPicPr>
          <p:nvPr/>
        </p:nvPicPr>
        <p:blipFill>
          <a:blip r:embed="rId2" cstate="print"/>
          <a:srcRect/>
          <a:stretch>
            <a:fillRect/>
          </a:stretch>
        </p:blipFill>
        <p:spPr bwMode="auto">
          <a:xfrm>
            <a:off x="1857375" y="4786313"/>
            <a:ext cx="4643438" cy="1847850"/>
          </a:xfrm>
          <a:prstGeom prst="rect">
            <a:avLst/>
          </a:prstGeom>
          <a:noFill/>
          <a:ln w="9525">
            <a:noFill/>
            <a:miter lim="800000"/>
            <a:headEnd/>
            <a:tailEnd/>
          </a:ln>
        </p:spPr>
      </p:pic>
      <p:pic>
        <p:nvPicPr>
          <p:cNvPr id="114695" name="Picture 2"/>
          <p:cNvPicPr>
            <a:picLocks noChangeAspect="1" noChangeArrowheads="1"/>
          </p:cNvPicPr>
          <p:nvPr/>
        </p:nvPicPr>
        <p:blipFill>
          <a:blip r:embed="rId3" cstate="print"/>
          <a:srcRect/>
          <a:stretch>
            <a:fillRect/>
          </a:stretch>
        </p:blipFill>
        <p:spPr bwMode="auto">
          <a:xfrm>
            <a:off x="1714500" y="3000375"/>
            <a:ext cx="5143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ítulo 1"/>
          <p:cNvSpPr>
            <a:spLocks noGrp="1"/>
          </p:cNvSpPr>
          <p:nvPr>
            <p:ph type="title"/>
          </p:nvPr>
        </p:nvSpPr>
        <p:spPr>
          <a:xfrm>
            <a:off x="457200" y="428625"/>
            <a:ext cx="8229600" cy="1069975"/>
          </a:xfrm>
        </p:spPr>
        <p:txBody>
          <a:bodyPr/>
          <a:lstStyle/>
          <a:p>
            <a:r>
              <a:rPr lang="pt-BR" smtClean="0"/>
              <a:t>Laval - Lane-changing in traffic streams</a:t>
            </a:r>
          </a:p>
        </p:txBody>
      </p:sp>
      <p:sp>
        <p:nvSpPr>
          <p:cNvPr id="115714"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7B6753E-9BB6-4F19-BFD6-A56BD1E03712}" type="datetime1">
              <a:rPr lang="pt-BR" smtClean="0"/>
              <a:pPr/>
              <a:t>12/04/2010</a:t>
            </a:fld>
            <a:endParaRPr lang="pt-BR" smtClean="0"/>
          </a:p>
        </p:txBody>
      </p:sp>
      <p:sp>
        <p:nvSpPr>
          <p:cNvPr id="115715"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5716"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3076F5-1405-4A26-BF46-2DCD084B7555}" type="slidenum">
              <a:rPr lang="pt-BR" smtClean="0"/>
              <a:pPr/>
              <a:t>89</a:t>
            </a:fld>
            <a:endParaRPr lang="pt-BR" smtClean="0"/>
          </a:p>
        </p:txBody>
      </p:sp>
      <p:pic>
        <p:nvPicPr>
          <p:cNvPr id="115717" name="Picture 2"/>
          <p:cNvPicPr>
            <a:picLocks noChangeAspect="1" noChangeArrowheads="1"/>
          </p:cNvPicPr>
          <p:nvPr/>
        </p:nvPicPr>
        <p:blipFill>
          <a:blip r:embed="rId2" cstate="print"/>
          <a:srcRect/>
          <a:stretch>
            <a:fillRect/>
          </a:stretch>
        </p:blipFill>
        <p:spPr bwMode="auto">
          <a:xfrm>
            <a:off x="928688" y="2857500"/>
            <a:ext cx="3248025" cy="600075"/>
          </a:xfrm>
          <a:prstGeom prst="rect">
            <a:avLst/>
          </a:prstGeom>
          <a:noFill/>
          <a:ln w="9525">
            <a:noFill/>
            <a:miter lim="800000"/>
            <a:headEnd/>
            <a:tailEnd/>
          </a:ln>
        </p:spPr>
      </p:pic>
      <p:sp>
        <p:nvSpPr>
          <p:cNvPr id="115718" name="Retângulo 6"/>
          <p:cNvSpPr>
            <a:spLocks noChangeArrowheads="1"/>
          </p:cNvSpPr>
          <p:nvPr/>
        </p:nvSpPr>
        <p:spPr bwMode="auto">
          <a:xfrm>
            <a:off x="785813" y="1428750"/>
            <a:ext cx="7715250" cy="4524375"/>
          </a:xfrm>
          <a:prstGeom prst="rect">
            <a:avLst/>
          </a:prstGeom>
          <a:noFill/>
          <a:ln w="9525">
            <a:noFill/>
            <a:miter lim="800000"/>
            <a:headEnd/>
            <a:tailEnd/>
          </a:ln>
        </p:spPr>
        <p:txBody>
          <a:bodyPr>
            <a:spAutoFit/>
          </a:bodyPr>
          <a:lstStyle/>
          <a:p>
            <a:r>
              <a:rPr lang="en-US"/>
              <a:t>It is postulated that lane-changing vehicles create voids in traffic streams, and that these voids reduce flow. This mechanism is described with a model that tracks lane changers precisely, as particles endowed</a:t>
            </a:r>
          </a:p>
          <a:p>
            <a:r>
              <a:rPr lang="pt-BR"/>
              <a:t>with realistic mechanical properties</a:t>
            </a:r>
          </a:p>
          <a:p>
            <a:endParaRPr lang="pt-BR"/>
          </a:p>
          <a:p>
            <a:endParaRPr lang="pt-BR"/>
          </a:p>
          <a:p>
            <a:endParaRPr lang="pt-BR"/>
          </a:p>
          <a:p>
            <a:endParaRPr lang="pt-BR"/>
          </a:p>
          <a:p>
            <a:r>
              <a:rPr lang="pt-BR"/>
              <a:t>The net lane-changing rates are</a:t>
            </a:r>
          </a:p>
          <a:p>
            <a:endParaRPr lang="pt-BR"/>
          </a:p>
          <a:p>
            <a:endParaRPr lang="pt-BR"/>
          </a:p>
          <a:p>
            <a:endParaRPr lang="pt-BR"/>
          </a:p>
          <a:p>
            <a:endParaRPr lang="pt-BR"/>
          </a:p>
          <a:p>
            <a:r>
              <a:rPr lang="pt-BR"/>
              <a:t>The Phi </a:t>
            </a:r>
            <a:r>
              <a:rPr lang="en-US"/>
              <a:t>must realistically represent the competition between drivers desires for changing lanes, and the available space capacity in the target lane.</a:t>
            </a:r>
            <a:endParaRPr lang="pt-BR"/>
          </a:p>
        </p:txBody>
      </p:sp>
      <p:pic>
        <p:nvPicPr>
          <p:cNvPr id="115719" name="Picture 3"/>
          <p:cNvPicPr>
            <a:picLocks noChangeAspect="1" noChangeArrowheads="1"/>
          </p:cNvPicPr>
          <p:nvPr/>
        </p:nvPicPr>
        <p:blipFill>
          <a:blip r:embed="rId3" cstate="print"/>
          <a:srcRect/>
          <a:stretch>
            <a:fillRect/>
          </a:stretch>
        </p:blipFill>
        <p:spPr bwMode="auto">
          <a:xfrm>
            <a:off x="5270500" y="2714625"/>
            <a:ext cx="3316288" cy="1785938"/>
          </a:xfrm>
          <a:prstGeom prst="rect">
            <a:avLst/>
          </a:prstGeom>
          <a:noFill/>
          <a:ln w="9525">
            <a:noFill/>
            <a:miter lim="800000"/>
            <a:headEnd/>
            <a:tailEnd/>
          </a:ln>
        </p:spPr>
      </p:pic>
      <p:pic>
        <p:nvPicPr>
          <p:cNvPr id="115720" name="Picture 6"/>
          <p:cNvPicPr>
            <a:picLocks noChangeAspect="1" noChangeArrowheads="1"/>
          </p:cNvPicPr>
          <p:nvPr/>
        </p:nvPicPr>
        <p:blipFill>
          <a:blip r:embed="rId4" cstate="print"/>
          <a:srcRect/>
          <a:stretch>
            <a:fillRect/>
          </a:stretch>
        </p:blipFill>
        <p:spPr bwMode="auto">
          <a:xfrm>
            <a:off x="928688" y="4214813"/>
            <a:ext cx="2200275" cy="771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p:cNvSpPr>
            <a:spLocks noGrp="1"/>
          </p:cNvSpPr>
          <p:nvPr>
            <p:ph type="title"/>
          </p:nvPr>
        </p:nvSpPr>
        <p:spPr>
          <a:xfrm>
            <a:off x="428625" y="504825"/>
            <a:ext cx="8229600" cy="1066800"/>
          </a:xfrm>
        </p:spPr>
        <p:txBody>
          <a:bodyPr/>
          <a:lstStyle/>
          <a:p>
            <a:r>
              <a:rPr lang="pt-BR" smtClean="0"/>
              <a:t>Conceituação – PCE </a:t>
            </a:r>
            <a:r>
              <a:rPr lang="en-US" smtClean="0"/>
              <a:t>(Passenger Car Equivalent)</a:t>
            </a:r>
          </a:p>
        </p:txBody>
      </p:sp>
      <p:sp>
        <p:nvSpPr>
          <p:cNvPr id="26626" name="Espaço Reservado para Conteúdo 2"/>
          <p:cNvSpPr>
            <a:spLocks noGrp="1"/>
          </p:cNvSpPr>
          <p:nvPr>
            <p:ph idx="1"/>
          </p:nvPr>
        </p:nvSpPr>
        <p:spPr>
          <a:xfrm>
            <a:off x="428625" y="1643063"/>
            <a:ext cx="8429625" cy="4714875"/>
          </a:xfrm>
        </p:spPr>
        <p:txBody>
          <a:bodyPr/>
          <a:lstStyle/>
          <a:p>
            <a:r>
              <a:rPr lang="pt-BR" smtClean="0">
                <a:latin typeface="Arial" charset="0"/>
                <a:cs typeface="Arial" charset="0"/>
              </a:rPr>
              <a:t>O que se usa para considerar o efeito da veículos lentos no trafego....</a:t>
            </a:r>
          </a:p>
          <a:p>
            <a:endParaRPr lang="pt-BR" smtClean="0">
              <a:latin typeface="Arial" charset="0"/>
              <a:cs typeface="Arial" charset="0"/>
            </a:endParaRPr>
          </a:p>
          <a:p>
            <a:pPr lvl="1"/>
            <a:r>
              <a:rPr lang="pt-BR" smtClean="0">
                <a:latin typeface="Arial" charset="0"/>
                <a:cs typeface="Arial" charset="0"/>
              </a:rPr>
              <a:t>Operacionalmente, o método recomendado no HCM é o da conversão de um fluxo misto (automóveis e veículos lentos), em um fluxo equivalente composto somente por automóveis, obtido atribuindo aos veículos pesados um fator de equivalência veicular em veículos leves (PCE - </a:t>
            </a:r>
            <a:r>
              <a:rPr lang="en-US" smtClean="0">
                <a:latin typeface="Arial" charset="0"/>
                <a:cs typeface="Arial" charset="0"/>
              </a:rPr>
              <a:t>Passenger Car equivalent</a:t>
            </a:r>
            <a:r>
              <a:rPr lang="pt-BR" smtClean="0">
                <a:latin typeface="Arial" charset="0"/>
                <a:cs typeface="Arial" charset="0"/>
              </a:rPr>
              <a:t>), utilizando-se alguma medida de impedância, que pode ser velocidade, tempo e viagem, densidade, etc. </a:t>
            </a:r>
          </a:p>
          <a:p>
            <a:pPr lvl="1"/>
            <a:endParaRPr lang="pt-BR" smtClean="0">
              <a:latin typeface="Arial" charset="0"/>
              <a:cs typeface="Arial" charset="0"/>
            </a:endParaRPr>
          </a:p>
          <a:p>
            <a:pPr lvl="1"/>
            <a:r>
              <a:rPr lang="pt-BR" smtClean="0">
                <a:latin typeface="Arial" charset="0"/>
                <a:cs typeface="Arial" charset="0"/>
              </a:rPr>
              <a:t>O termo </a:t>
            </a:r>
            <a:r>
              <a:rPr lang="en-US" smtClean="0">
                <a:latin typeface="Arial" charset="0"/>
                <a:cs typeface="Arial" charset="0"/>
              </a:rPr>
              <a:t>PCE (passenger car equivalent) </a:t>
            </a:r>
            <a:r>
              <a:rPr lang="pt-BR" smtClean="0">
                <a:latin typeface="Arial" charset="0"/>
                <a:cs typeface="Arial" charset="0"/>
              </a:rPr>
              <a:t>foi introduzido pela primeira vez no HCM em 1950, e definido como “O numero de carros passageiro deslocados no trafego por um caminhão ou ônibus, nas mesmas condições da rodovia e de trafego.” PCE´s foram calculados para rodovias de 2 faixas ou mais, e autoestradas (</a:t>
            </a:r>
            <a:r>
              <a:rPr lang="en-US" smtClean="0">
                <a:latin typeface="Arial" charset="0"/>
                <a:cs typeface="Arial" charset="0"/>
              </a:rPr>
              <a:t>freeways) [</a:t>
            </a:r>
            <a:r>
              <a:rPr lang="en-US" smtClean="0">
                <a:latin typeface="Arial" charset="0"/>
                <a:cs typeface="Arial" charset="0"/>
                <a:hlinkClick r:id="rId2" action="ppaction://hlinksldjump"/>
              </a:rPr>
              <a:t>2</a:t>
            </a:r>
            <a:r>
              <a:rPr lang="en-US" smtClean="0">
                <a:latin typeface="Arial" charset="0"/>
                <a:cs typeface="Arial" charset="0"/>
              </a:rPr>
              <a:t>].</a:t>
            </a:r>
          </a:p>
          <a:p>
            <a:endParaRPr lang="pt-BR" smtClean="0">
              <a:latin typeface="Arial" charset="0"/>
              <a:cs typeface="Arial" charset="0"/>
            </a:endParaRPr>
          </a:p>
          <a:p>
            <a:endParaRPr lang="pt-BR" smtClean="0">
              <a:latin typeface="Arial" charset="0"/>
              <a:cs typeface="Arial" charset="0"/>
            </a:endParaRPr>
          </a:p>
        </p:txBody>
      </p:sp>
      <p:sp>
        <p:nvSpPr>
          <p:cNvPr id="26627"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8169DB5-560F-4B7D-8B47-C3A279739362}" type="datetime1">
              <a:rPr lang="pt-BR" smtClean="0"/>
              <a:pPr/>
              <a:t>12/04/2010</a:t>
            </a:fld>
            <a:endParaRPr lang="pt-BR" smtClean="0"/>
          </a:p>
        </p:txBody>
      </p:sp>
      <p:sp>
        <p:nvSpPr>
          <p:cNvPr id="26628"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26629"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D09732-2E1F-4572-9351-F1751DA98C66}" type="slidenum">
              <a:rPr lang="pt-BR" smtClean="0"/>
              <a:pPr/>
              <a:t>9</a:t>
            </a:fld>
            <a:endParaRPr lang="pt-BR"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ítulo 1"/>
          <p:cNvSpPr>
            <a:spLocks noGrp="1"/>
          </p:cNvSpPr>
          <p:nvPr>
            <p:ph type="title"/>
          </p:nvPr>
        </p:nvSpPr>
        <p:spPr>
          <a:xfrm>
            <a:off x="457200" y="428625"/>
            <a:ext cx="8229600" cy="1069975"/>
          </a:xfrm>
        </p:spPr>
        <p:txBody>
          <a:bodyPr/>
          <a:lstStyle/>
          <a:p>
            <a:r>
              <a:rPr lang="pt-BR" smtClean="0"/>
              <a:t>Laval - Lane-changing in traffic streams</a:t>
            </a:r>
          </a:p>
        </p:txBody>
      </p:sp>
      <p:sp>
        <p:nvSpPr>
          <p:cNvPr id="116738"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CB66A88-B918-4AFC-B1F8-348BCCAEEB71}" type="datetime1">
              <a:rPr lang="pt-BR" smtClean="0"/>
              <a:pPr/>
              <a:t>12/04/2010</a:t>
            </a:fld>
            <a:endParaRPr lang="pt-BR" smtClean="0"/>
          </a:p>
        </p:txBody>
      </p:sp>
      <p:sp>
        <p:nvSpPr>
          <p:cNvPr id="116739"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6740"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33F0C10-ACD2-46BC-B68D-A5299F2E8F49}" type="slidenum">
              <a:rPr lang="pt-BR" smtClean="0"/>
              <a:pPr/>
              <a:t>90</a:t>
            </a:fld>
            <a:endParaRPr lang="pt-BR" smtClean="0"/>
          </a:p>
        </p:txBody>
      </p:sp>
      <p:pic>
        <p:nvPicPr>
          <p:cNvPr id="116741" name="Picture 4"/>
          <p:cNvPicPr>
            <a:picLocks noChangeAspect="1" noChangeArrowheads="1"/>
          </p:cNvPicPr>
          <p:nvPr/>
        </p:nvPicPr>
        <p:blipFill>
          <a:blip r:embed="rId2" cstate="print"/>
          <a:srcRect/>
          <a:stretch>
            <a:fillRect/>
          </a:stretch>
        </p:blipFill>
        <p:spPr bwMode="auto">
          <a:xfrm>
            <a:off x="357188" y="4857750"/>
            <a:ext cx="5072062" cy="1514475"/>
          </a:xfrm>
          <a:prstGeom prst="rect">
            <a:avLst/>
          </a:prstGeom>
          <a:noFill/>
          <a:ln w="9525">
            <a:noFill/>
            <a:miter lim="800000"/>
            <a:headEnd/>
            <a:tailEnd/>
          </a:ln>
        </p:spPr>
      </p:pic>
      <p:pic>
        <p:nvPicPr>
          <p:cNvPr id="116742" name="Picture 5"/>
          <p:cNvPicPr>
            <a:picLocks noChangeAspect="1" noChangeArrowheads="1"/>
          </p:cNvPicPr>
          <p:nvPr/>
        </p:nvPicPr>
        <p:blipFill>
          <a:blip r:embed="rId3" cstate="print"/>
          <a:srcRect/>
          <a:stretch>
            <a:fillRect/>
          </a:stretch>
        </p:blipFill>
        <p:spPr bwMode="auto">
          <a:xfrm>
            <a:off x="5395913" y="4357688"/>
            <a:ext cx="3343275" cy="2238375"/>
          </a:xfrm>
          <a:prstGeom prst="rect">
            <a:avLst/>
          </a:prstGeom>
          <a:noFill/>
          <a:ln w="9525">
            <a:noFill/>
            <a:miter lim="800000"/>
            <a:headEnd/>
            <a:tailEnd/>
          </a:ln>
        </p:spPr>
      </p:pic>
      <p:pic>
        <p:nvPicPr>
          <p:cNvPr id="116743" name="Picture 7"/>
          <p:cNvPicPr>
            <a:picLocks noChangeAspect="1" noChangeArrowheads="1"/>
          </p:cNvPicPr>
          <p:nvPr/>
        </p:nvPicPr>
        <p:blipFill>
          <a:blip r:embed="rId4" cstate="print"/>
          <a:srcRect/>
          <a:stretch>
            <a:fillRect/>
          </a:stretch>
        </p:blipFill>
        <p:spPr bwMode="auto">
          <a:xfrm>
            <a:off x="642938" y="2357438"/>
            <a:ext cx="2273300" cy="1428750"/>
          </a:xfrm>
          <a:prstGeom prst="rect">
            <a:avLst/>
          </a:prstGeom>
          <a:noFill/>
          <a:ln w="9525">
            <a:noFill/>
            <a:miter lim="800000"/>
            <a:headEnd/>
            <a:tailEnd/>
          </a:ln>
        </p:spPr>
      </p:pic>
      <p:sp>
        <p:nvSpPr>
          <p:cNvPr id="12" name="CaixaDeTexto 11"/>
          <p:cNvSpPr txBox="1"/>
          <p:nvPr/>
        </p:nvSpPr>
        <p:spPr>
          <a:xfrm>
            <a:off x="428596" y="1500174"/>
            <a:ext cx="8501121" cy="2308324"/>
          </a:xfrm>
          <a:prstGeom prst="rect">
            <a:avLst/>
          </a:prstGeom>
          <a:noFill/>
        </p:spPr>
        <p:txBody>
          <a:bodyPr>
            <a:spAutoFit/>
          </a:bodyPr>
          <a:lstStyle/>
          <a:p>
            <a:pPr>
              <a:defRPr/>
            </a:pPr>
            <a:r>
              <a:rPr lang="en-US" dirty="0"/>
              <a:t>To strike a balance between these two factors, first specify three sets of functions of (k, t, x) defining: </a:t>
            </a:r>
          </a:p>
          <a:p>
            <a:pPr>
              <a:defRPr/>
            </a:pPr>
            <a:endParaRPr lang="en-US" dirty="0"/>
          </a:p>
          <a:p>
            <a:pPr>
              <a:defRPr/>
            </a:pPr>
            <a:r>
              <a:rPr lang="en-US" dirty="0"/>
              <a:t>			(</a:t>
            </a:r>
            <a:r>
              <a:rPr lang="en-US" dirty="0" err="1"/>
              <a:t>i</a:t>
            </a:r>
            <a:r>
              <a:rPr lang="en-US" dirty="0"/>
              <a:t>) a desired lane-changing rate from l to l´ </a:t>
            </a:r>
          </a:p>
          <a:p>
            <a:pPr lvl="6">
              <a:defRPr/>
            </a:pPr>
            <a:endParaRPr lang="en-US" dirty="0"/>
          </a:p>
          <a:p>
            <a:pPr lvl="6">
              <a:defRPr/>
            </a:pPr>
            <a:r>
              <a:rPr lang="en-US" dirty="0"/>
              <a:t>(ii) a desired set of through flows on l, and </a:t>
            </a:r>
          </a:p>
          <a:p>
            <a:pPr lvl="6">
              <a:defRPr/>
            </a:pPr>
            <a:endParaRPr lang="en-US" dirty="0"/>
          </a:p>
          <a:p>
            <a:pPr lvl="6">
              <a:defRPr/>
            </a:pPr>
            <a:r>
              <a:rPr lang="en-US" dirty="0"/>
              <a:t>(iii) the available capacity on lane l</a:t>
            </a:r>
            <a:endParaRPr lang="pt-B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ítulo 1"/>
          <p:cNvSpPr>
            <a:spLocks noGrp="1"/>
          </p:cNvSpPr>
          <p:nvPr>
            <p:ph type="title"/>
          </p:nvPr>
        </p:nvSpPr>
        <p:spPr>
          <a:xfrm>
            <a:off x="428625" y="504825"/>
            <a:ext cx="8229600" cy="1066800"/>
          </a:xfrm>
        </p:spPr>
        <p:txBody>
          <a:bodyPr/>
          <a:lstStyle/>
          <a:p>
            <a:r>
              <a:rPr lang="pt-BR" smtClean="0"/>
              <a:t>Proposta....</a:t>
            </a:r>
          </a:p>
        </p:txBody>
      </p:sp>
      <p:sp>
        <p:nvSpPr>
          <p:cNvPr id="117762"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0D7E4448-13E6-4143-9AB4-4B5BBD1AF146}" type="datetime1">
              <a:rPr lang="pt-BR" smtClean="0"/>
              <a:pPr/>
              <a:t>12/04/2010</a:t>
            </a:fld>
            <a:endParaRPr lang="pt-BR" smtClean="0"/>
          </a:p>
        </p:txBody>
      </p:sp>
      <p:sp>
        <p:nvSpPr>
          <p:cNvPr id="117763"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7764"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D52B4D7-CBF2-419D-A5C7-60B03220DB01}" type="slidenum">
              <a:rPr lang="pt-BR" smtClean="0"/>
              <a:pPr/>
              <a:t>91</a:t>
            </a:fld>
            <a:endParaRPr lang="pt-BR" smtClean="0"/>
          </a:p>
        </p:txBody>
      </p:sp>
      <p:sp>
        <p:nvSpPr>
          <p:cNvPr id="117765" name="Espaço Reservado para Conteúdo 6"/>
          <p:cNvSpPr>
            <a:spLocks noGrp="1"/>
          </p:cNvSpPr>
          <p:nvPr>
            <p:ph idx="1"/>
          </p:nvPr>
        </p:nvSpPr>
        <p:spPr>
          <a:xfrm>
            <a:off x="428625" y="1643063"/>
            <a:ext cx="8429625" cy="4714875"/>
          </a:xfrm>
        </p:spPr>
        <p:txBody>
          <a:bodyPr/>
          <a:lstStyle/>
          <a:p>
            <a:r>
              <a:rPr lang="pt-BR" smtClean="0">
                <a:latin typeface="Arial" charset="0"/>
                <a:cs typeface="Arial" charset="0"/>
              </a:rPr>
              <a:t>Em vista das dificuldades de regulamentar potência, relação peso/potência, ... (especialmente considerando a frota legada ...), poderia desenvolver um método para determinar o limite mínimo de velocidade, incluindo um procedimento  </a:t>
            </a:r>
            <a:br>
              <a:rPr lang="pt-BR" smtClean="0">
                <a:latin typeface="Arial" charset="0"/>
                <a:cs typeface="Arial" charset="0"/>
              </a:rPr>
            </a:br>
            <a:r>
              <a:rPr lang="pt-BR" smtClean="0">
                <a:latin typeface="Arial" charset="0"/>
                <a:cs typeface="Arial" charset="0"/>
              </a:rPr>
              <a:t>pra q os operadores de carga verifiquem se seus veículos específicos podem atender os limites de uma dada via ...</a:t>
            </a:r>
          </a:p>
          <a:p>
            <a:r>
              <a:rPr lang="pt-BR" smtClean="0">
                <a:latin typeface="Arial" charset="0"/>
                <a:cs typeface="Arial" charset="0"/>
              </a:rPr>
              <a:t>Utilizar o modelo hibrido do Laval e o de Multiclasses do Hoogendoorn</a:t>
            </a:r>
          </a:p>
          <a:p>
            <a:r>
              <a:rPr lang="pt-BR" smtClean="0">
                <a:latin typeface="Arial" charset="0"/>
                <a:cs typeface="Arial" charset="0"/>
              </a:rPr>
              <a:t>Introduzir o modelo macroscópico de mudança de faixa e relaxação do Laval e Daganzo</a:t>
            </a:r>
          </a:p>
          <a:p>
            <a:r>
              <a:rPr lang="pt-BR" smtClean="0">
                <a:latin typeface="Arial" charset="0"/>
                <a:cs typeface="Arial" charset="0"/>
              </a:rPr>
              <a:t>Determinar o efeito na capacidade, levando em conta o tamanho físico (comprimento do caminhão, que é dado por lei).</a:t>
            </a:r>
          </a:p>
        </p:txBody>
      </p:sp>
      <p:sp>
        <p:nvSpPr>
          <p:cNvPr id="117767" name="WordArt 7"/>
          <p:cNvSpPr>
            <a:spLocks noChangeArrowheads="1" noChangeShapeType="1" noTextEdit="1"/>
          </p:cNvSpPr>
          <p:nvPr/>
        </p:nvSpPr>
        <p:spPr bwMode="auto">
          <a:xfrm rot="-1774276">
            <a:off x="3351213" y="3265488"/>
            <a:ext cx="1963737" cy="1047750"/>
          </a:xfrm>
          <a:prstGeom prst="rect">
            <a:avLst/>
          </a:prstGeom>
        </p:spPr>
        <p:txBody>
          <a:bodyPr wrap="none" fromWordArt="1">
            <a:prstTxWarp prst="textPlain">
              <a:avLst>
                <a:gd name="adj" fmla="val 50000"/>
              </a:avLst>
            </a:prstTxWarp>
          </a:bodyPr>
          <a:lstStyle/>
          <a:p>
            <a:pPr algn="ctr"/>
            <a:r>
              <a:rPr lang="pt-BR" sz="3600" kern="10">
                <a:ln w="9525">
                  <a:solidFill>
                    <a:srgbClr val="000000"/>
                  </a:solidFill>
                  <a:round/>
                  <a:headEnd/>
                  <a:tailEnd/>
                </a:ln>
                <a:solidFill>
                  <a:srgbClr val="FF3300"/>
                </a:solidFill>
                <a:latin typeface="Arial Black"/>
              </a:rPr>
              <a:t>draft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ítulo 5"/>
          <p:cNvSpPr>
            <a:spLocks noGrp="1"/>
          </p:cNvSpPr>
          <p:nvPr>
            <p:ph type="title"/>
          </p:nvPr>
        </p:nvSpPr>
        <p:spPr>
          <a:xfrm>
            <a:off x="428625" y="504825"/>
            <a:ext cx="8229600" cy="1066800"/>
          </a:xfrm>
        </p:spPr>
        <p:txBody>
          <a:bodyPr/>
          <a:lstStyle/>
          <a:p>
            <a:r>
              <a:rPr lang="pt-BR" smtClean="0"/>
              <a:t>Bibliografia</a:t>
            </a:r>
          </a:p>
        </p:txBody>
      </p:sp>
      <p:sp>
        <p:nvSpPr>
          <p:cNvPr id="7" name="Espaço Reservado para Conteúdo 6"/>
          <p:cNvSpPr>
            <a:spLocks noGrp="1"/>
          </p:cNvSpPr>
          <p:nvPr>
            <p:ph idx="1"/>
          </p:nvPr>
        </p:nvSpPr>
        <p:spPr>
          <a:xfrm>
            <a:off x="428625" y="1643063"/>
            <a:ext cx="8429625" cy="4714875"/>
          </a:xfrm>
        </p:spPr>
        <p:txBody>
          <a:bodyPr/>
          <a:lstStyle/>
          <a:p>
            <a:pPr marL="355600">
              <a:tabLst>
                <a:tab pos="538163" algn="l"/>
              </a:tabLst>
              <a:defRPr/>
            </a:pPr>
            <a:r>
              <a:rPr lang="en-US" sz="1200" smtClean="0"/>
              <a:t>[1] Highway Capacity Manual, 4th Edition, Transportation Research Board, National Research Council, Washington 	DC, 2000</a:t>
            </a:r>
          </a:p>
          <a:p>
            <a:pPr marL="355600">
              <a:tabLst>
                <a:tab pos="538163" algn="l"/>
              </a:tabLst>
              <a:defRPr/>
            </a:pPr>
            <a:r>
              <a:rPr lang="en-US" sz="1200" smtClean="0"/>
              <a:t>[2] Elefteriadou, L., D. Torbic, and N. Webster. Development of Passenger Car Equivalents for Freeways, Two-Lane 	Highways and Arterials. In </a:t>
            </a:r>
            <a:r>
              <a:rPr lang="en-US" sz="1200" i="1" smtClean="0"/>
              <a:t>Transportation Research Record 1572, TRB, National Research Council, </a:t>
            </a:r>
            <a:r>
              <a:rPr lang="en-US" sz="1200" smtClean="0"/>
              <a:t>Washington, 	D.C., 1997, pp. 51–58.</a:t>
            </a:r>
          </a:p>
          <a:p>
            <a:pPr marL="355600">
              <a:tabLst>
                <a:tab pos="538163" algn="l"/>
              </a:tabLst>
              <a:defRPr/>
            </a:pPr>
            <a:r>
              <a:rPr lang="en-US" sz="1200" smtClean="0"/>
              <a:t>[3] McLean J.R, Two Lane Highway traffic operations, 1989, pp 70-73</a:t>
            </a:r>
          </a:p>
          <a:p>
            <a:pPr marL="355600">
              <a:tabLst>
                <a:tab pos="538163" algn="l"/>
              </a:tabLst>
              <a:defRPr/>
            </a:pPr>
            <a:r>
              <a:rPr lang="en-US" sz="1200" smtClean="0"/>
              <a:t>[4] Craus, J., Polus, A and Grindberg, I., A revised Method for the Determination of Passenger Car Equivalencies. 	Transportation Research, Vol 14ª, Pergamon Press, London, England (1980)</a:t>
            </a:r>
          </a:p>
          <a:p>
            <a:pPr marL="355600">
              <a:tabLst>
                <a:tab pos="538163" algn="l"/>
              </a:tabLst>
              <a:defRPr/>
            </a:pPr>
            <a:r>
              <a:rPr lang="en-US" sz="1200" smtClean="0"/>
              <a:t>[5] Cunagin, W, and Messer, C., Passenger Car Equivalences 80-C-00128, Herbert G. Whyte Associates and the Texas Transportation Institute, College Station, Texas (May 1982)</a:t>
            </a:r>
          </a:p>
          <a:p>
            <a:pPr>
              <a:defRPr/>
            </a:pPr>
            <a:r>
              <a:rPr lang="en-US" sz="1200" smtClean="0"/>
              <a:t>[6] Special Report 87: Highway Capacity Manual. HRB, National Research Council, Washington, D.C., 1965.</a:t>
            </a:r>
          </a:p>
          <a:p>
            <a:pPr>
              <a:defRPr/>
            </a:pPr>
            <a:r>
              <a:rPr lang="en-US" sz="1200" smtClean="0"/>
              <a:t>[7] St John, A and Kobett, J, Grade Effects on Traffic Flow, Stability and Capacity. NCHRP Report 185, Transportation Research Board, Washington, D.C. (1978)</a:t>
            </a:r>
          </a:p>
          <a:p>
            <a:pPr>
              <a:defRPr/>
            </a:pPr>
            <a:r>
              <a:rPr lang="en-US" sz="1200" smtClean="0"/>
              <a:t>[8] Morrall, John F.; Werner, Al,</a:t>
            </a:r>
            <a:r>
              <a:rPr lang="en-US" sz="1200" b="1" smtClean="0">
                <a:solidFill>
                  <a:srgbClr val="FF0000"/>
                </a:solidFill>
              </a:rPr>
              <a:t> </a:t>
            </a:r>
            <a:r>
              <a:rPr lang="en-US" sz="1200" smtClean="0"/>
              <a:t>Measurement of level of service for two-lane rural highways. Journal: Canadian Journal of Civil Engineering ISSN:  1208-6029 Published:  1982-09-01 Volume:  9 Pages:  385-398</a:t>
            </a:r>
          </a:p>
          <a:p>
            <a:pPr>
              <a:defRPr/>
            </a:pPr>
            <a:r>
              <a:rPr lang="en-US" sz="1200" smtClean="0"/>
              <a:t>[9] Webster, N., and L. Elefteriadou. A Simulation Study of Truck Passenger Car Equivalents (PCE) on Basic Freeway Sections. </a:t>
            </a:r>
            <a:r>
              <a:rPr lang="en-US" sz="1200" i="1" smtClean="0"/>
              <a:t>Transportation Research, Vol. 33B, No. 5, June 1999, pp. 323–336.</a:t>
            </a:r>
            <a:endParaRPr lang="en-US" sz="1200" smtClean="0"/>
          </a:p>
          <a:p>
            <a:pPr>
              <a:defRPr/>
            </a:pPr>
            <a:r>
              <a:rPr lang="en-US" sz="1200" smtClean="0"/>
              <a:t>[10] Sumner, R., D. Hill, and S. Shapiro. Segment Passenger Car Equivalent Values for Cost Allocation on Urban Arterial Roads. </a:t>
            </a:r>
            <a:r>
              <a:rPr lang="en-US" sz="1200" i="1" smtClean="0"/>
              <a:t>Transportation Research, Vol. 18A, No. 5/6, Dec. 1984, pp. 399–406</a:t>
            </a:r>
          </a:p>
          <a:p>
            <a:pPr>
              <a:defRPr/>
            </a:pPr>
            <a:r>
              <a:rPr lang="en-US" sz="1200" i="1" smtClean="0"/>
              <a:t>[11]  Demarci, S. H; setti, J.R.A (2003) Limitations of passenger-car equivalentes derivation for traffic streams with more than one truck type. Trasnportation Research  Record 1852, TRB, NRC, p 26-106</a:t>
            </a:r>
            <a:endParaRPr lang="en-US" sz="1200" smtClean="0"/>
          </a:p>
          <a:p>
            <a:pPr>
              <a:defRPr/>
            </a:pPr>
            <a:endParaRPr lang="en-US" sz="1200" smtClean="0"/>
          </a:p>
          <a:p>
            <a:pPr>
              <a:defRPr/>
            </a:pPr>
            <a:endParaRPr lang="en-US" sz="1200" smtClean="0"/>
          </a:p>
          <a:p>
            <a:pPr marL="355600">
              <a:tabLst>
                <a:tab pos="538163" algn="l"/>
              </a:tabLst>
              <a:defRPr/>
            </a:pPr>
            <a:endParaRPr lang="en-US" sz="1200" smtClean="0"/>
          </a:p>
          <a:p>
            <a:pPr>
              <a:defRPr/>
            </a:pPr>
            <a:endParaRPr lang="en-US" sz="1200"/>
          </a:p>
        </p:txBody>
      </p:sp>
      <p:sp>
        <p:nvSpPr>
          <p:cNvPr id="118787"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AF4E2FC0-1579-4AC1-841D-C940370F64FA}" type="datetime1">
              <a:rPr lang="pt-BR" smtClean="0"/>
              <a:pPr/>
              <a:t>12/04/2010</a:t>
            </a:fld>
            <a:endParaRPr lang="pt-BR" smtClean="0"/>
          </a:p>
        </p:txBody>
      </p:sp>
      <p:sp>
        <p:nvSpPr>
          <p:cNvPr id="118788"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8789"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D95FA5-EEE0-4980-B83F-59FD115FC9E3}" type="slidenum">
              <a:rPr lang="pt-BR" smtClean="0"/>
              <a:pPr/>
              <a:t>92</a:t>
            </a:fld>
            <a:endParaRPr lang="pt-BR"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ítulo 5"/>
          <p:cNvSpPr>
            <a:spLocks noGrp="1"/>
          </p:cNvSpPr>
          <p:nvPr>
            <p:ph type="title"/>
          </p:nvPr>
        </p:nvSpPr>
        <p:spPr>
          <a:xfrm>
            <a:off x="428625" y="504825"/>
            <a:ext cx="8229600" cy="1066800"/>
          </a:xfrm>
        </p:spPr>
        <p:txBody>
          <a:bodyPr/>
          <a:lstStyle/>
          <a:p>
            <a:r>
              <a:rPr lang="pt-BR" smtClean="0"/>
              <a:t>Bibliografia</a:t>
            </a:r>
          </a:p>
        </p:txBody>
      </p:sp>
      <p:sp>
        <p:nvSpPr>
          <p:cNvPr id="7" name="Espaço Reservado para Conteúdo 6"/>
          <p:cNvSpPr>
            <a:spLocks noGrp="1"/>
          </p:cNvSpPr>
          <p:nvPr>
            <p:ph idx="1"/>
          </p:nvPr>
        </p:nvSpPr>
        <p:spPr>
          <a:xfrm>
            <a:off x="428625" y="1643063"/>
            <a:ext cx="8429625" cy="4714875"/>
          </a:xfrm>
        </p:spPr>
        <p:txBody>
          <a:bodyPr/>
          <a:lstStyle/>
          <a:p>
            <a:pPr>
              <a:defRPr/>
            </a:pPr>
            <a:r>
              <a:rPr lang="en-US" sz="1200" dirty="0" smtClean="0"/>
              <a:t>[12] Huber, M. J. Estimation of Passenger-Car Equivalents of Trucks in Traffic Stream. In </a:t>
            </a:r>
            <a:r>
              <a:rPr lang="en-US" sz="1200" i="1" dirty="0" smtClean="0"/>
              <a:t>Transportation Research Record 869, TRB, National </a:t>
            </a:r>
            <a:r>
              <a:rPr lang="en-US" sz="1200" dirty="0" smtClean="0"/>
              <a:t>Research Council, Washington, D.C., 1982, pp. 60–70. </a:t>
            </a:r>
          </a:p>
          <a:p>
            <a:pPr>
              <a:defRPr/>
            </a:pPr>
            <a:r>
              <a:rPr lang="en-US" sz="1200" dirty="0" smtClean="0"/>
              <a:t>[13] Ingle, A (2004) Development of </a:t>
            </a:r>
            <a:r>
              <a:rPr lang="en-US" sz="1200" dirty="0" err="1" smtClean="0"/>
              <a:t>pasenger</a:t>
            </a:r>
            <a:r>
              <a:rPr lang="en-US" sz="1200" dirty="0" smtClean="0"/>
              <a:t> car equivalent for basic freeway segments 122p. </a:t>
            </a:r>
            <a:r>
              <a:rPr lang="en-US" sz="1200" dirty="0" err="1" smtClean="0"/>
              <a:t>Dissertacao</a:t>
            </a:r>
            <a:r>
              <a:rPr lang="en-US" sz="1200" dirty="0" smtClean="0"/>
              <a:t> (</a:t>
            </a:r>
            <a:r>
              <a:rPr lang="en-US" sz="1200" dirty="0" err="1" smtClean="0"/>
              <a:t>metrado</a:t>
            </a:r>
            <a:r>
              <a:rPr lang="en-US" sz="1200" dirty="0" smtClean="0"/>
              <a:t>) – Faculty of the Virginia /polytechnic Institute and State University.</a:t>
            </a:r>
          </a:p>
          <a:p>
            <a:pPr>
              <a:defRPr/>
            </a:pPr>
            <a:r>
              <a:rPr lang="en-US" sz="1200" dirty="0" smtClean="0"/>
              <a:t>[14] </a:t>
            </a:r>
            <a:r>
              <a:rPr lang="en-US" sz="1200" dirty="0" err="1" smtClean="0"/>
              <a:t>Cunagin</a:t>
            </a:r>
            <a:r>
              <a:rPr lang="en-US" sz="1200" dirty="0" smtClean="0"/>
              <a:t>, W, and Messer, C., Passenger Car Equivalences 80-C-00128, Herbert G. Whyte Associates and the Texas Transportation Institute, College Station, Texas (May 1982)</a:t>
            </a:r>
          </a:p>
          <a:p>
            <a:pPr>
              <a:defRPr/>
            </a:pPr>
            <a:r>
              <a:rPr lang="en-US" sz="1200" dirty="0" smtClean="0"/>
              <a:t>[15] Reilly E.F.; Seifert, J (1969) Truck Equivalency. Highway Research Record, n18. p25-37.</a:t>
            </a:r>
          </a:p>
          <a:p>
            <a:pPr>
              <a:defRPr/>
            </a:pPr>
            <a:r>
              <a:rPr lang="en-US" sz="1200" dirty="0" smtClean="0"/>
              <a:t>[16] Keller, E. L., and J. G. </a:t>
            </a:r>
            <a:r>
              <a:rPr lang="en-US" sz="1200" dirty="0" err="1" smtClean="0"/>
              <a:t>Saklas</a:t>
            </a:r>
            <a:r>
              <a:rPr lang="en-US" sz="1200" dirty="0" smtClean="0"/>
              <a:t>. Passenger Car Equivalents From Network Simulation. </a:t>
            </a:r>
            <a:r>
              <a:rPr lang="en-US" sz="1200" i="1" dirty="0" smtClean="0"/>
              <a:t>Journal of Transportation Engineering, Vol. 110, </a:t>
            </a:r>
            <a:r>
              <a:rPr lang="en-US" sz="1200" dirty="0" smtClean="0"/>
              <a:t>No. 4, July 1984, pp. 397–411.</a:t>
            </a:r>
          </a:p>
          <a:p>
            <a:pPr>
              <a:defRPr/>
            </a:pPr>
            <a:r>
              <a:rPr lang="en-US" sz="1200" dirty="0" smtClean="0"/>
              <a:t>[17] Van </a:t>
            </a:r>
            <a:r>
              <a:rPr lang="en-US" sz="1200" dirty="0" err="1" smtClean="0"/>
              <a:t>Aerde</a:t>
            </a:r>
            <a:r>
              <a:rPr lang="en-US" sz="1200" dirty="0" smtClean="0"/>
              <a:t>, M., and S. </a:t>
            </a:r>
            <a:r>
              <a:rPr lang="en-US" sz="1200" dirty="0" err="1" smtClean="0"/>
              <a:t>Yagar</a:t>
            </a:r>
            <a:r>
              <a:rPr lang="en-US" sz="1200" dirty="0" smtClean="0"/>
              <a:t>. Capacity, Speed, and </a:t>
            </a:r>
            <a:r>
              <a:rPr lang="en-US" sz="1200" dirty="0" err="1" smtClean="0"/>
              <a:t>Platooning</a:t>
            </a:r>
            <a:r>
              <a:rPr lang="en-US" sz="1200" dirty="0" smtClean="0"/>
              <a:t> Vehicle Equivalents for Two-Lane Rural Highways. In </a:t>
            </a:r>
            <a:r>
              <a:rPr lang="en-US" sz="1200" i="1" dirty="0" smtClean="0"/>
              <a:t>Transportation Research Record 971, TRB, National Research Council, Washington, D.C., 1984,</a:t>
            </a:r>
          </a:p>
          <a:p>
            <a:pPr>
              <a:defRPr/>
            </a:pPr>
            <a:r>
              <a:rPr lang="en-US" sz="1200" dirty="0" smtClean="0"/>
              <a:t>pp. 58–67.</a:t>
            </a:r>
          </a:p>
          <a:p>
            <a:pPr>
              <a:defRPr/>
            </a:pPr>
            <a:r>
              <a:rPr lang="en-US" sz="1200" dirty="0" smtClean="0"/>
              <a:t>[18] St. John, A. D. Nonlinear Truck Factor for Two-Lane Highways. In </a:t>
            </a:r>
            <a:r>
              <a:rPr lang="en-US" sz="1200" i="1" dirty="0" smtClean="0"/>
              <a:t>Transportation Research Record 615, TRB, National Research Council, </a:t>
            </a:r>
            <a:r>
              <a:rPr lang="en-US" sz="1200" dirty="0" smtClean="0"/>
              <a:t>Washington, D.C., 1976, pp. 49–53.</a:t>
            </a:r>
          </a:p>
          <a:p>
            <a:pPr>
              <a:defRPr/>
            </a:pPr>
            <a:r>
              <a:rPr lang="en-US" sz="1200" dirty="0" smtClean="0"/>
              <a:t>[19]Linzer, E. M., R. P. </a:t>
            </a:r>
            <a:r>
              <a:rPr lang="en-US" sz="1200" dirty="0" err="1" smtClean="0"/>
              <a:t>Roess</a:t>
            </a:r>
            <a:r>
              <a:rPr lang="en-US" sz="1200" dirty="0" smtClean="0"/>
              <a:t>, and W. R. </a:t>
            </a:r>
            <a:r>
              <a:rPr lang="en-US" sz="1200" dirty="0" err="1" smtClean="0"/>
              <a:t>McShane</a:t>
            </a:r>
            <a:r>
              <a:rPr lang="en-US" sz="1200" dirty="0" smtClean="0"/>
              <a:t>. Effect of Trucks, Buses, and Recreational Vehicles on Freeway Capacity and Service Volume. In </a:t>
            </a:r>
            <a:r>
              <a:rPr lang="en-US" sz="1200" i="1" dirty="0" smtClean="0"/>
              <a:t>Transportation Research Record 699, TRB, National </a:t>
            </a:r>
            <a:r>
              <a:rPr lang="en-US" sz="1200" dirty="0" smtClean="0"/>
              <a:t>Research Council, Washington, D.C., 1979, pp. 17–26</a:t>
            </a:r>
          </a:p>
          <a:p>
            <a:pPr>
              <a:defRPr/>
            </a:pPr>
            <a:r>
              <a:rPr lang="en-US" sz="1200" dirty="0" smtClean="0"/>
              <a:t>[20] Messer, C. J. </a:t>
            </a:r>
            <a:r>
              <a:rPr lang="en-US" sz="1200" i="1" dirty="0" smtClean="0"/>
              <a:t>Two-Lane, Two-Way Rural Highway Capacity. Prepared </a:t>
            </a:r>
            <a:r>
              <a:rPr lang="en-US" sz="1200" dirty="0" smtClean="0"/>
              <a:t>for National Cooperative Highway Research Program, TRB, National Research Council, Washington, D.C., 1983.</a:t>
            </a:r>
          </a:p>
          <a:p>
            <a:pPr>
              <a:defRPr/>
            </a:pPr>
            <a:r>
              <a:rPr lang="en-US" sz="1200" dirty="0" smtClean="0"/>
              <a:t>[21] Ahmed Al-Kaisy1; </a:t>
            </a:r>
            <a:r>
              <a:rPr lang="en-US" sz="1200" dirty="0" err="1" smtClean="0"/>
              <a:t>Younghan</a:t>
            </a:r>
            <a:r>
              <a:rPr lang="en-US" sz="1200" dirty="0" smtClean="0"/>
              <a:t> Jung2; and </a:t>
            </a:r>
            <a:r>
              <a:rPr lang="en-US" sz="1200" dirty="0" err="1" smtClean="0"/>
              <a:t>Hesham</a:t>
            </a:r>
            <a:r>
              <a:rPr lang="en-US" sz="1200" dirty="0" smtClean="0"/>
              <a:t> Rakha3 </a:t>
            </a:r>
            <a:r>
              <a:rPr lang="en-US" sz="1200" i="1" dirty="0" smtClean="0"/>
              <a:t>Developing Passenger Car Equivalency Factors for Heavy Vehicles during Congestion (2005</a:t>
            </a:r>
            <a:r>
              <a:rPr lang="en-US" sz="1200" dirty="0" smtClean="0"/>
              <a:t>) 514 / JOURNAL OF TRANSPORTATION ENGINEERING</a:t>
            </a:r>
          </a:p>
          <a:p>
            <a:pPr>
              <a:defRPr/>
            </a:pPr>
            <a:r>
              <a:rPr lang="en-US" sz="1200" dirty="0" smtClean="0"/>
              <a:t> [22] </a:t>
            </a:r>
            <a:r>
              <a:rPr lang="en-US" sz="1200" dirty="0" err="1" smtClean="0"/>
              <a:t>McShane</a:t>
            </a:r>
            <a:r>
              <a:rPr lang="en-US" sz="1200" dirty="0" smtClean="0"/>
              <a:t>, W. R., and R. P. </a:t>
            </a:r>
            <a:r>
              <a:rPr lang="en-US" sz="1200" dirty="0" err="1" smtClean="0"/>
              <a:t>Roess</a:t>
            </a:r>
            <a:r>
              <a:rPr lang="en-US" sz="1200" dirty="0" smtClean="0"/>
              <a:t>. Traffic Engineering. Prentice-Hall, Englewood Cliffs, N. J., 1990</a:t>
            </a:r>
          </a:p>
          <a:p>
            <a:pPr>
              <a:defRPr/>
            </a:pPr>
            <a:endParaRPr lang="en-US" sz="1200" dirty="0" smtClean="0"/>
          </a:p>
          <a:p>
            <a:pPr>
              <a:defRPr/>
            </a:pPr>
            <a:endParaRPr lang="en-US" sz="1200" dirty="0" smtClean="0"/>
          </a:p>
          <a:p>
            <a:pPr marL="355600">
              <a:tabLst>
                <a:tab pos="538163" algn="l"/>
              </a:tabLst>
              <a:defRPr/>
            </a:pPr>
            <a:endParaRPr lang="en-US" sz="1200" dirty="0" smtClean="0"/>
          </a:p>
          <a:p>
            <a:pPr>
              <a:defRPr/>
            </a:pPr>
            <a:endParaRPr lang="en-US" sz="1200" dirty="0"/>
          </a:p>
        </p:txBody>
      </p:sp>
      <p:sp>
        <p:nvSpPr>
          <p:cNvPr id="119811"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5709D1B1-5521-4F79-9BB0-280A867FCA3F}" type="datetime1">
              <a:rPr lang="pt-BR" smtClean="0"/>
              <a:pPr/>
              <a:t>12/04/2010</a:t>
            </a:fld>
            <a:endParaRPr lang="pt-BR" smtClean="0"/>
          </a:p>
        </p:txBody>
      </p:sp>
      <p:sp>
        <p:nvSpPr>
          <p:cNvPr id="119812"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19813"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7461D8-ECC1-4754-9CDA-1D09EF3F082B}" type="slidenum">
              <a:rPr lang="pt-BR" smtClean="0"/>
              <a:pPr/>
              <a:t>93</a:t>
            </a:fld>
            <a:endParaRPr lang="pt-BR"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ítulo 5"/>
          <p:cNvSpPr>
            <a:spLocks noGrp="1"/>
          </p:cNvSpPr>
          <p:nvPr>
            <p:ph type="title"/>
          </p:nvPr>
        </p:nvSpPr>
        <p:spPr>
          <a:xfrm>
            <a:off x="428625" y="504825"/>
            <a:ext cx="8229600" cy="1066800"/>
          </a:xfrm>
        </p:spPr>
        <p:txBody>
          <a:bodyPr/>
          <a:lstStyle/>
          <a:p>
            <a:r>
              <a:rPr lang="pt-BR" smtClean="0"/>
              <a:t>Bibliografia</a:t>
            </a:r>
          </a:p>
        </p:txBody>
      </p:sp>
      <p:sp>
        <p:nvSpPr>
          <p:cNvPr id="7" name="Espaço Reservado para Conteúdo 6"/>
          <p:cNvSpPr>
            <a:spLocks noGrp="1"/>
          </p:cNvSpPr>
          <p:nvPr>
            <p:ph idx="1"/>
          </p:nvPr>
        </p:nvSpPr>
        <p:spPr>
          <a:xfrm>
            <a:off x="428625" y="1643063"/>
            <a:ext cx="8429625" cy="4714875"/>
          </a:xfrm>
        </p:spPr>
        <p:txBody>
          <a:bodyPr/>
          <a:lstStyle/>
          <a:p>
            <a:pPr>
              <a:defRPr/>
            </a:pPr>
            <a:r>
              <a:rPr lang="en-US" sz="1200" dirty="0" smtClean="0"/>
              <a:t>[23] </a:t>
            </a:r>
            <a:r>
              <a:rPr lang="en-US" sz="1200" dirty="0" err="1" smtClean="0"/>
              <a:t>Logghe</a:t>
            </a:r>
            <a:r>
              <a:rPr lang="en-US" sz="1200" dirty="0" smtClean="0"/>
              <a:t>, S; </a:t>
            </a:r>
            <a:r>
              <a:rPr lang="en-US" sz="1200" dirty="0" err="1" smtClean="0"/>
              <a:t>Immers</a:t>
            </a:r>
            <a:r>
              <a:rPr lang="en-US" sz="1200" dirty="0" smtClean="0"/>
              <a:t>, L.H. – Multi-class kinematic wave theory of traffic flow – Transportation Research Part B 42 (2008) 523-541</a:t>
            </a:r>
          </a:p>
          <a:p>
            <a:pPr>
              <a:defRPr/>
            </a:pPr>
            <a:endParaRPr lang="en-US" sz="1200" dirty="0" smtClean="0"/>
          </a:p>
          <a:p>
            <a:pPr marL="355600">
              <a:tabLst>
                <a:tab pos="538163" algn="l"/>
              </a:tabLst>
              <a:defRPr/>
            </a:pPr>
            <a:endParaRPr lang="en-US" sz="1200" dirty="0" smtClean="0"/>
          </a:p>
          <a:p>
            <a:pPr>
              <a:defRPr/>
            </a:pPr>
            <a:endParaRPr lang="en-US" sz="1200" dirty="0"/>
          </a:p>
        </p:txBody>
      </p:sp>
      <p:sp>
        <p:nvSpPr>
          <p:cNvPr id="120835"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2C36120-F75A-4630-923C-F5BD4998BA60}" type="datetime1">
              <a:rPr lang="pt-BR" smtClean="0"/>
              <a:pPr/>
              <a:t>12/04/2010</a:t>
            </a:fld>
            <a:endParaRPr lang="pt-BR" smtClean="0"/>
          </a:p>
        </p:txBody>
      </p:sp>
      <p:sp>
        <p:nvSpPr>
          <p:cNvPr id="120836"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20837"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BF91699-9748-4803-BC35-5F6AA7E9C785}" type="slidenum">
              <a:rPr lang="pt-BR" smtClean="0"/>
              <a:pPr/>
              <a:t>94</a:t>
            </a:fld>
            <a:endParaRPr lang="pt-BR"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ítulo 1"/>
          <p:cNvSpPr>
            <a:spLocks noGrp="1"/>
          </p:cNvSpPr>
          <p:nvPr>
            <p:ph type="title"/>
          </p:nvPr>
        </p:nvSpPr>
        <p:spPr>
          <a:xfrm>
            <a:off x="428625" y="504825"/>
            <a:ext cx="8229600" cy="1066800"/>
          </a:xfrm>
        </p:spPr>
        <p:txBody>
          <a:bodyPr/>
          <a:lstStyle/>
          <a:p>
            <a:r>
              <a:rPr lang="pt-BR" smtClean="0"/>
              <a:t>Hcm 1965</a:t>
            </a:r>
          </a:p>
        </p:txBody>
      </p:sp>
      <p:sp>
        <p:nvSpPr>
          <p:cNvPr id="121858" name="Espaço Reservado para Conteúdo 2"/>
          <p:cNvSpPr>
            <a:spLocks noGrp="1"/>
          </p:cNvSpPr>
          <p:nvPr>
            <p:ph idx="1"/>
          </p:nvPr>
        </p:nvSpPr>
        <p:spPr>
          <a:xfrm>
            <a:off x="428625" y="1643063"/>
            <a:ext cx="8429625" cy="4714875"/>
          </a:xfrm>
        </p:spPr>
        <p:txBody>
          <a:bodyPr/>
          <a:lstStyle/>
          <a:p>
            <a:r>
              <a:rPr lang="en-US" smtClean="0">
                <a:latin typeface="Arial" charset="0"/>
                <a:cs typeface="Arial" charset="0"/>
              </a:rPr>
              <a:t>Cunagin, W, and Messer, C., Passenger Car Equivalences 80-C-00128, Herbert G. Whyte Associates and the Texas Transportation Institute, College Station, Texas (May 1982)</a:t>
            </a:r>
          </a:p>
          <a:p>
            <a:r>
              <a:rPr lang="en-US" smtClean="0">
                <a:latin typeface="Arial" charset="0"/>
                <a:cs typeface="Arial" charset="0"/>
              </a:rPr>
              <a:t>Seguin, E., Crowley, K, and Zweig, W., Passenger Car Equivalents on Uban Freeways. Interim Report, Project No. DTFH61-80-C-00106, Institute for Research, State College, Penn. (Aug. 1982)</a:t>
            </a:r>
          </a:p>
          <a:p>
            <a:r>
              <a:rPr lang="en-US" smtClean="0">
                <a:latin typeface="Arial" charset="0"/>
                <a:cs typeface="Arial" charset="0"/>
              </a:rPr>
              <a:t>Craus, J., Polus, A and Grindberg, I., A revised Method for the Determination of Passenger Car Equivalencies. Transportation Research, Vol 14ª, Pergamon Press, London, England (1980)</a:t>
            </a:r>
          </a:p>
          <a:p>
            <a:r>
              <a:rPr lang="en-US" smtClean="0">
                <a:latin typeface="Arial" charset="0"/>
                <a:cs typeface="Arial" charset="0"/>
              </a:rPr>
              <a:t>St John A, Freeway Design and Control Strategies as Affected by Trucks and Traffic Regulations. Report No. FHWA-RD-74-42, Midwest Research Institute, Kansas City, Mo. (1975)</a:t>
            </a:r>
          </a:p>
          <a:p>
            <a:r>
              <a:rPr lang="en-US" smtClean="0">
                <a:latin typeface="Arial" charset="0"/>
                <a:cs typeface="Arial" charset="0"/>
              </a:rPr>
              <a:t>Linzer, E, Mcshane, W and Roess, R. Effects of Trucks, Buses, and Recreational Vehicles o Freeways Capacity and Service Volume.” Transportation Research Record 699, Transportation Research Board, Washington, D.C. (1979)</a:t>
            </a:r>
          </a:p>
          <a:p>
            <a:r>
              <a:rPr lang="en-US" smtClean="0">
                <a:latin typeface="Arial" charset="0"/>
                <a:cs typeface="Arial" charset="0"/>
              </a:rPr>
              <a:t>St John, A and Kobett, J, Grade Effects on Traffic Flow, Stability and Capacity. NCHRP Report 185, Transportation Research Board, Washington, D.C. (1978)</a:t>
            </a:r>
          </a:p>
        </p:txBody>
      </p:sp>
      <p:sp>
        <p:nvSpPr>
          <p:cNvPr id="121859"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29C34F3F-6B79-4BCD-B225-0E699011BDBA}" type="datetime1">
              <a:rPr lang="pt-BR" smtClean="0"/>
              <a:pPr/>
              <a:t>12/04/2010</a:t>
            </a:fld>
            <a:endParaRPr lang="pt-BR" smtClean="0"/>
          </a:p>
        </p:txBody>
      </p:sp>
      <p:sp>
        <p:nvSpPr>
          <p:cNvPr id="121860"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21861"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24E926-9285-42F2-B3D9-A2BB4CBDB871}" type="slidenum">
              <a:rPr lang="pt-BR" smtClean="0"/>
              <a:pPr/>
              <a:t>95</a:t>
            </a:fld>
            <a:endParaRPr lang="pt-BR"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ítulo 1"/>
          <p:cNvSpPr>
            <a:spLocks noGrp="1"/>
          </p:cNvSpPr>
          <p:nvPr>
            <p:ph type="title"/>
          </p:nvPr>
        </p:nvSpPr>
        <p:spPr>
          <a:xfrm>
            <a:off x="428625" y="504825"/>
            <a:ext cx="8229600" cy="1066800"/>
          </a:xfrm>
        </p:spPr>
        <p:txBody>
          <a:bodyPr/>
          <a:lstStyle/>
          <a:p>
            <a:r>
              <a:rPr lang="pt-BR" smtClean="0"/>
              <a:t>Two lane higways hcm1965</a:t>
            </a:r>
          </a:p>
        </p:txBody>
      </p:sp>
      <p:sp>
        <p:nvSpPr>
          <p:cNvPr id="122882" name="Espaço Reservado para Conteúdo 2"/>
          <p:cNvSpPr>
            <a:spLocks noGrp="1"/>
          </p:cNvSpPr>
          <p:nvPr>
            <p:ph idx="1"/>
          </p:nvPr>
        </p:nvSpPr>
        <p:spPr>
          <a:xfrm>
            <a:off x="428625" y="1643063"/>
            <a:ext cx="8429625" cy="4714875"/>
          </a:xfrm>
        </p:spPr>
        <p:txBody>
          <a:bodyPr/>
          <a:lstStyle/>
          <a:p>
            <a:r>
              <a:rPr lang="en-US" smtClean="0">
                <a:latin typeface="Arial" charset="0"/>
                <a:cs typeface="Arial" charset="0"/>
              </a:rPr>
              <a:t>Messer, C.J. Two lane, two way rural highway level of service na capacity procedures. Project report, NCHRP Project 3-28ª, Texas Transportaiton Institute, College Staion (fev 1983)</a:t>
            </a:r>
          </a:p>
          <a:p>
            <a:r>
              <a:rPr lang="en-US" smtClean="0">
                <a:latin typeface="Arial" charset="0"/>
                <a:cs typeface="Arial" charset="0"/>
              </a:rPr>
              <a:t>Werner, A and Morrall, J.F. Passenger Car Equivaleencies of Trucks, Buses, and Recreational Vehicles fo two-lane Rural Highways. TransportationREsearch Recordo 615 (1976)</a:t>
            </a:r>
          </a:p>
          <a:p>
            <a:r>
              <a:rPr lang="en-US" smtClean="0">
                <a:latin typeface="Arial" charset="0"/>
                <a:cs typeface="Arial" charset="0"/>
              </a:rPr>
              <a:t>Demarchi Setti</a:t>
            </a:r>
          </a:p>
        </p:txBody>
      </p:sp>
      <p:sp>
        <p:nvSpPr>
          <p:cNvPr id="122883" name="Espaço Reservado para Data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27DDCA03-D129-4411-A842-37588DEF4486}" type="datetime1">
              <a:rPr lang="pt-BR" smtClean="0"/>
              <a:pPr/>
              <a:t>12/04/2010</a:t>
            </a:fld>
            <a:endParaRPr lang="pt-BR" smtClean="0"/>
          </a:p>
        </p:txBody>
      </p:sp>
      <p:sp>
        <p:nvSpPr>
          <p:cNvPr id="122884" name="Espaço Reservado para Rodapé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22885" name="Espaço Reservado para Número de Slid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721CA2-7B82-446A-AB1C-C92C71DEEA92}" type="slidenum">
              <a:rPr lang="pt-BR" smtClean="0"/>
              <a:pPr/>
              <a:t>96</a:t>
            </a:fld>
            <a:endParaRPr lang="pt-BR"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ítulo 1"/>
          <p:cNvSpPr>
            <a:spLocks noGrp="1"/>
          </p:cNvSpPr>
          <p:nvPr>
            <p:ph type="title"/>
          </p:nvPr>
        </p:nvSpPr>
        <p:spPr>
          <a:xfrm>
            <a:off x="500063" y="3000375"/>
            <a:ext cx="8229600" cy="1069975"/>
          </a:xfrm>
        </p:spPr>
        <p:txBody>
          <a:bodyPr/>
          <a:lstStyle/>
          <a:p>
            <a:pPr algn="ctr"/>
            <a:r>
              <a:rPr lang="pt-BR" smtClean="0"/>
              <a:t>Back-up</a:t>
            </a:r>
          </a:p>
        </p:txBody>
      </p:sp>
      <p:sp>
        <p:nvSpPr>
          <p:cNvPr id="123906" name="Espaço Reservado para Data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47818E3-77A2-4069-961A-7C2429585BF2}" type="datetime1">
              <a:rPr lang="pt-BR" smtClean="0"/>
              <a:pPr/>
              <a:t>12/04/2010</a:t>
            </a:fld>
            <a:endParaRPr lang="pt-BR" smtClean="0"/>
          </a:p>
        </p:txBody>
      </p:sp>
      <p:sp>
        <p:nvSpPr>
          <p:cNvPr id="123907" name="Espaço Reservado para Rodapé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pt-BR" smtClean="0"/>
              <a:t>Marcus Kliewer</a:t>
            </a:r>
          </a:p>
        </p:txBody>
      </p:sp>
      <p:sp>
        <p:nvSpPr>
          <p:cNvPr id="123908" name="Espaço Reservado para Número de Slid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0E729D4-02D3-465A-A90E-C63AF75E4A90}" type="slidenum">
              <a:rPr lang="pt-BR" smtClean="0"/>
              <a:pPr/>
              <a:t>97</a:t>
            </a:fld>
            <a:endParaRPr lang="pt-BR"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4" name="Título 36"/>
          <p:cNvSpPr>
            <a:spLocks noGrp="1"/>
          </p:cNvSpPr>
          <p:nvPr>
            <p:ph type="title"/>
          </p:nvPr>
        </p:nvSpPr>
        <p:spPr>
          <a:xfrm>
            <a:off x="457200" y="428625"/>
            <a:ext cx="8229600" cy="1069975"/>
          </a:xfrm>
        </p:spPr>
        <p:txBody>
          <a:bodyPr/>
          <a:lstStyle/>
          <a:p>
            <a:r>
              <a:rPr lang="pt-BR" smtClean="0"/>
              <a:t>Conceito de PCE: fluxo homogêneo equivalente</a:t>
            </a:r>
          </a:p>
        </p:txBody>
      </p:sp>
      <p:sp>
        <p:nvSpPr>
          <p:cNvPr id="126985" name="Rectangle 3"/>
          <p:cNvSpPr>
            <a:spLocks noGrp="1" noChangeArrowheads="1"/>
          </p:cNvSpPr>
          <p:nvPr>
            <p:ph type="body" idx="4294967295"/>
          </p:nvPr>
        </p:nvSpPr>
        <p:spPr>
          <a:xfrm>
            <a:off x="428625" y="2000250"/>
            <a:ext cx="8715375" cy="3786188"/>
          </a:xfrm>
        </p:spPr>
        <p:txBody>
          <a:bodyPr/>
          <a:lstStyle/>
          <a:p>
            <a:pPr marL="609600" indent="-609600">
              <a:buFont typeface="Georgia" pitchFamily="18" charset="0"/>
              <a:buNone/>
            </a:pPr>
            <a:r>
              <a:rPr lang="pt-PT" sz="1800" b="1" smtClean="0">
                <a:latin typeface="Times New Roman" pitchFamily="18" charset="0"/>
              </a:rPr>
              <a:t>Composição da demanda:</a:t>
            </a:r>
            <a:r>
              <a:rPr lang="pt-PT" sz="1800" b="1" smtClean="0"/>
              <a:t> </a:t>
            </a:r>
            <a:r>
              <a:rPr lang="pt-BR" sz="1800" smtClean="0"/>
              <a:t>por tipo de veículo e tipo de manobra </a:t>
            </a:r>
          </a:p>
          <a:p>
            <a:pPr marL="609600" indent="-609600">
              <a:buFont typeface="Georgia" pitchFamily="18" charset="0"/>
              <a:buNone/>
            </a:pPr>
            <a:r>
              <a:rPr lang="pt-BR" sz="1800" smtClean="0"/>
              <a:t>					proporção      : </a:t>
            </a:r>
          </a:p>
          <a:p>
            <a:pPr marL="609600" indent="-609600">
              <a:buFont typeface="Georgia" pitchFamily="18" charset="0"/>
              <a:buNone/>
            </a:pPr>
            <a:endParaRPr lang="pt-BR" sz="1800" smtClean="0"/>
          </a:p>
          <a:p>
            <a:pPr marL="609600" indent="-609600">
              <a:buFont typeface="Georgia" pitchFamily="18" charset="0"/>
              <a:buNone/>
            </a:pPr>
            <a:endParaRPr lang="pt-BR" sz="1800" smtClean="0"/>
          </a:p>
          <a:p>
            <a:pPr marL="609600" indent="-609600">
              <a:buFont typeface="Georgia" pitchFamily="18" charset="0"/>
              <a:buNone/>
            </a:pPr>
            <a:r>
              <a:rPr lang="pt-BR" sz="1800" smtClean="0"/>
              <a:t>uso da via: cada tipo de veículo ou movimento "ocupa" a via por um intervalo  </a:t>
            </a:r>
            <a:br>
              <a:rPr lang="pt-BR" sz="1800" smtClean="0"/>
            </a:br>
            <a:r>
              <a:rPr lang="pt-BR" sz="1800" smtClean="0"/>
              <a:t>de tempo diferente: passagem do veículo (    ), passagem&amp;separação (   )</a:t>
            </a:r>
          </a:p>
          <a:p>
            <a:pPr marL="609600" indent="-609600">
              <a:buFont typeface="Georgia" pitchFamily="18" charset="0"/>
              <a:buNone/>
            </a:pPr>
            <a:endParaRPr lang="pt-BR" sz="1800" smtClean="0"/>
          </a:p>
          <a:p>
            <a:pPr marL="609600" indent="-609600">
              <a:buFont typeface="Georgia" pitchFamily="18" charset="0"/>
              <a:buNone/>
            </a:pPr>
            <a:r>
              <a:rPr lang="pt-BR" sz="1800" smtClean="0"/>
              <a:t>	demanda observada                 </a:t>
            </a:r>
            <a:r>
              <a:rPr lang="pt-BR" sz="1800" smtClean="0">
                <a:sym typeface="Symbol" pitchFamily="18" charset="2"/>
              </a:rPr>
              <a:t></a:t>
            </a:r>
            <a:r>
              <a:rPr lang="pt-BR" sz="1800" smtClean="0"/>
              <a:t>   demanda equivalente</a:t>
            </a:r>
            <a:br>
              <a:rPr lang="pt-BR" sz="1800" smtClean="0"/>
            </a:br>
            <a:endParaRPr lang="pt-BR" sz="1800" smtClean="0"/>
          </a:p>
          <a:p>
            <a:pPr marL="609600" indent="-609600">
              <a:buFont typeface="Georgia" pitchFamily="18" charset="0"/>
              <a:buNone/>
            </a:pPr>
            <a:r>
              <a:rPr lang="pt-BR" sz="1800" smtClean="0"/>
              <a:t>	é um fator equivalente para de fluxo (demanda ou capacidade de tráfego)</a:t>
            </a:r>
          </a:p>
          <a:p>
            <a:pPr marL="609600" indent="-609600">
              <a:buFont typeface="Georgia" pitchFamily="18" charset="0"/>
              <a:buNone/>
            </a:pPr>
            <a:r>
              <a:rPr lang="pt-BR" sz="1800" smtClean="0"/>
              <a:t>	(não reflete outros efeitos como efeito sobre a velocidade de tráfego, ...).</a:t>
            </a:r>
          </a:p>
        </p:txBody>
      </p:sp>
      <p:sp>
        <p:nvSpPr>
          <p:cNvPr id="126986" name="Rectangle 4"/>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pt-BR"/>
          </a:p>
        </p:txBody>
      </p:sp>
      <p:sp>
        <p:nvSpPr>
          <p:cNvPr id="126987" name="Rectangle 5"/>
          <p:cNvSpPr>
            <a:spLocks noChangeArrowheads="1"/>
          </p:cNvSpPr>
          <p:nvPr/>
        </p:nvSpPr>
        <p:spPr bwMode="auto">
          <a:xfrm>
            <a:off x="0" y="2295525"/>
            <a:ext cx="9144000" cy="0"/>
          </a:xfrm>
          <a:prstGeom prst="rect">
            <a:avLst/>
          </a:prstGeom>
          <a:noFill/>
          <a:ln w="9525">
            <a:noFill/>
            <a:miter lim="800000"/>
            <a:headEnd/>
            <a:tailEnd/>
          </a:ln>
        </p:spPr>
        <p:txBody>
          <a:bodyPr wrap="none" anchor="ctr">
            <a:spAutoFit/>
          </a:bodyPr>
          <a:lstStyle/>
          <a:p>
            <a:endParaRPr lang="pt-BR"/>
          </a:p>
        </p:txBody>
      </p:sp>
      <p:sp>
        <p:nvSpPr>
          <p:cNvPr id="126988" name="Rectangle 6"/>
          <p:cNvSpPr>
            <a:spLocks noChangeArrowheads="1"/>
          </p:cNvSpPr>
          <p:nvPr/>
        </p:nvSpPr>
        <p:spPr bwMode="auto">
          <a:xfrm>
            <a:off x="0" y="4062413"/>
            <a:ext cx="9144000" cy="0"/>
          </a:xfrm>
          <a:prstGeom prst="rect">
            <a:avLst/>
          </a:prstGeom>
          <a:noFill/>
          <a:ln w="9525">
            <a:noFill/>
            <a:miter lim="800000"/>
            <a:headEnd/>
            <a:tailEnd/>
          </a:ln>
        </p:spPr>
        <p:txBody>
          <a:bodyPr wrap="none" anchor="ctr">
            <a:spAutoFit/>
          </a:bodyPr>
          <a:lstStyle/>
          <a:p>
            <a:endParaRPr lang="pt-BR"/>
          </a:p>
        </p:txBody>
      </p:sp>
      <p:sp>
        <p:nvSpPr>
          <p:cNvPr id="126989" name="Rectangle 7"/>
          <p:cNvSpPr>
            <a:spLocks noChangeArrowheads="1"/>
          </p:cNvSpPr>
          <p:nvPr/>
        </p:nvSpPr>
        <p:spPr bwMode="auto">
          <a:xfrm>
            <a:off x="0" y="4224338"/>
            <a:ext cx="9144000" cy="0"/>
          </a:xfrm>
          <a:prstGeom prst="rect">
            <a:avLst/>
          </a:prstGeom>
          <a:noFill/>
          <a:ln w="9525">
            <a:noFill/>
            <a:miter lim="800000"/>
            <a:headEnd/>
            <a:tailEnd/>
          </a:ln>
        </p:spPr>
        <p:txBody>
          <a:bodyPr wrap="none" anchor="ctr">
            <a:spAutoFit/>
          </a:bodyPr>
          <a:lstStyle/>
          <a:p>
            <a:endParaRPr lang="pt-BR"/>
          </a:p>
        </p:txBody>
      </p:sp>
      <p:sp>
        <p:nvSpPr>
          <p:cNvPr id="126990" name="Rectangle 8"/>
          <p:cNvSpPr>
            <a:spLocks noChangeArrowheads="1"/>
          </p:cNvSpPr>
          <p:nvPr/>
        </p:nvSpPr>
        <p:spPr bwMode="auto">
          <a:xfrm>
            <a:off x="0" y="4029075"/>
            <a:ext cx="9144000" cy="0"/>
          </a:xfrm>
          <a:prstGeom prst="rect">
            <a:avLst/>
          </a:prstGeom>
          <a:noFill/>
          <a:ln w="9525">
            <a:noFill/>
            <a:miter lim="800000"/>
            <a:headEnd/>
            <a:tailEnd/>
          </a:ln>
        </p:spPr>
        <p:txBody>
          <a:bodyPr wrap="none" anchor="ctr">
            <a:spAutoFit/>
          </a:bodyPr>
          <a:lstStyle/>
          <a:p>
            <a:endParaRPr lang="pt-BR"/>
          </a:p>
        </p:txBody>
      </p:sp>
      <p:sp>
        <p:nvSpPr>
          <p:cNvPr id="126991" name="Rectangle 9"/>
          <p:cNvSpPr>
            <a:spLocks noChangeArrowheads="1"/>
          </p:cNvSpPr>
          <p:nvPr/>
        </p:nvSpPr>
        <p:spPr bwMode="auto">
          <a:xfrm>
            <a:off x="0" y="4257675"/>
            <a:ext cx="9144000" cy="0"/>
          </a:xfrm>
          <a:prstGeom prst="rect">
            <a:avLst/>
          </a:prstGeom>
          <a:noFill/>
          <a:ln w="9525">
            <a:noFill/>
            <a:miter lim="800000"/>
            <a:headEnd/>
            <a:tailEnd/>
          </a:ln>
        </p:spPr>
        <p:txBody>
          <a:bodyPr wrap="none" anchor="ctr">
            <a:spAutoFit/>
          </a:bodyPr>
          <a:lstStyle/>
          <a:p>
            <a:endParaRPr lang="pt-BR"/>
          </a:p>
        </p:txBody>
      </p:sp>
      <p:sp>
        <p:nvSpPr>
          <p:cNvPr id="126992" name="Rectangle 10"/>
          <p:cNvSpPr>
            <a:spLocks noChangeArrowheads="1"/>
          </p:cNvSpPr>
          <p:nvPr/>
        </p:nvSpPr>
        <p:spPr bwMode="auto">
          <a:xfrm>
            <a:off x="0" y="3948113"/>
            <a:ext cx="9144000" cy="0"/>
          </a:xfrm>
          <a:prstGeom prst="rect">
            <a:avLst/>
          </a:prstGeom>
          <a:noFill/>
          <a:ln w="9525">
            <a:noFill/>
            <a:miter lim="800000"/>
            <a:headEnd/>
            <a:tailEnd/>
          </a:ln>
        </p:spPr>
        <p:txBody>
          <a:bodyPr wrap="none" anchor="ctr">
            <a:spAutoFit/>
          </a:bodyPr>
          <a:lstStyle/>
          <a:p>
            <a:endParaRPr lang="pt-BR"/>
          </a:p>
        </p:txBody>
      </p:sp>
      <p:sp>
        <p:nvSpPr>
          <p:cNvPr id="126993" name="Rectangle 11"/>
          <p:cNvSpPr>
            <a:spLocks noChangeArrowheads="1"/>
          </p:cNvSpPr>
          <p:nvPr/>
        </p:nvSpPr>
        <p:spPr bwMode="auto">
          <a:xfrm>
            <a:off x="0" y="4338638"/>
            <a:ext cx="9144000" cy="0"/>
          </a:xfrm>
          <a:prstGeom prst="rect">
            <a:avLst/>
          </a:prstGeom>
          <a:noFill/>
          <a:ln w="9525">
            <a:noFill/>
            <a:miter lim="800000"/>
            <a:headEnd/>
            <a:tailEnd/>
          </a:ln>
        </p:spPr>
        <p:txBody>
          <a:bodyPr wrap="none" anchor="ctr">
            <a:spAutoFit/>
          </a:bodyPr>
          <a:lstStyle/>
          <a:p>
            <a:endParaRPr lang="pt-BR"/>
          </a:p>
        </p:txBody>
      </p:sp>
      <p:sp>
        <p:nvSpPr>
          <p:cNvPr id="126994" name="Rectangle 12"/>
          <p:cNvSpPr>
            <a:spLocks noChangeArrowheads="1"/>
          </p:cNvSpPr>
          <p:nvPr/>
        </p:nvSpPr>
        <p:spPr bwMode="auto">
          <a:xfrm>
            <a:off x="0" y="4043363"/>
            <a:ext cx="9144000" cy="0"/>
          </a:xfrm>
          <a:prstGeom prst="rect">
            <a:avLst/>
          </a:prstGeom>
          <a:noFill/>
          <a:ln w="9525">
            <a:noFill/>
            <a:miter lim="800000"/>
            <a:headEnd/>
            <a:tailEnd/>
          </a:ln>
        </p:spPr>
        <p:txBody>
          <a:bodyPr wrap="none" anchor="ctr">
            <a:spAutoFit/>
          </a:bodyPr>
          <a:lstStyle/>
          <a:p>
            <a:endParaRPr lang="pt-BR"/>
          </a:p>
        </p:txBody>
      </p:sp>
      <p:sp>
        <p:nvSpPr>
          <p:cNvPr id="126995" name="Rectangle 13"/>
          <p:cNvSpPr>
            <a:spLocks noChangeArrowheads="1"/>
          </p:cNvSpPr>
          <p:nvPr/>
        </p:nvSpPr>
        <p:spPr bwMode="auto">
          <a:xfrm>
            <a:off x="0" y="4243388"/>
            <a:ext cx="9144000" cy="0"/>
          </a:xfrm>
          <a:prstGeom prst="rect">
            <a:avLst/>
          </a:prstGeom>
          <a:noFill/>
          <a:ln w="9525">
            <a:noFill/>
            <a:miter lim="800000"/>
            <a:headEnd/>
            <a:tailEnd/>
          </a:ln>
        </p:spPr>
        <p:txBody>
          <a:bodyPr wrap="none" anchor="ctr">
            <a:spAutoFit/>
          </a:bodyPr>
          <a:lstStyle/>
          <a:p>
            <a:endParaRPr lang="pt-BR"/>
          </a:p>
        </p:txBody>
      </p:sp>
      <p:sp>
        <p:nvSpPr>
          <p:cNvPr id="126996" name="Rectangle 14"/>
          <p:cNvSpPr>
            <a:spLocks noChangeArrowheads="1"/>
          </p:cNvSpPr>
          <p:nvPr/>
        </p:nvSpPr>
        <p:spPr bwMode="auto">
          <a:xfrm>
            <a:off x="0" y="4029075"/>
            <a:ext cx="9144000" cy="0"/>
          </a:xfrm>
          <a:prstGeom prst="rect">
            <a:avLst/>
          </a:prstGeom>
          <a:noFill/>
          <a:ln w="9525">
            <a:noFill/>
            <a:miter lim="800000"/>
            <a:headEnd/>
            <a:tailEnd/>
          </a:ln>
        </p:spPr>
        <p:txBody>
          <a:bodyPr wrap="none" anchor="ctr">
            <a:spAutoFit/>
          </a:bodyPr>
          <a:lstStyle/>
          <a:p>
            <a:endParaRPr lang="pt-BR"/>
          </a:p>
        </p:txBody>
      </p:sp>
      <p:sp>
        <p:nvSpPr>
          <p:cNvPr id="126997" name="Rectangle 15"/>
          <p:cNvSpPr>
            <a:spLocks noChangeArrowheads="1"/>
          </p:cNvSpPr>
          <p:nvPr/>
        </p:nvSpPr>
        <p:spPr bwMode="auto">
          <a:xfrm>
            <a:off x="0" y="4257675"/>
            <a:ext cx="9144000" cy="0"/>
          </a:xfrm>
          <a:prstGeom prst="rect">
            <a:avLst/>
          </a:prstGeom>
          <a:noFill/>
          <a:ln w="9525">
            <a:noFill/>
            <a:miter lim="800000"/>
            <a:headEnd/>
            <a:tailEnd/>
          </a:ln>
        </p:spPr>
        <p:txBody>
          <a:bodyPr wrap="none" anchor="ctr">
            <a:spAutoFit/>
          </a:bodyPr>
          <a:lstStyle/>
          <a:p>
            <a:endParaRPr lang="pt-BR"/>
          </a:p>
        </p:txBody>
      </p:sp>
      <p:sp>
        <p:nvSpPr>
          <p:cNvPr id="126998" name="Rectangle 17"/>
          <p:cNvSpPr>
            <a:spLocks noChangeArrowheads="1"/>
          </p:cNvSpPr>
          <p:nvPr/>
        </p:nvSpPr>
        <p:spPr bwMode="auto">
          <a:xfrm>
            <a:off x="0" y="4024313"/>
            <a:ext cx="9144000" cy="0"/>
          </a:xfrm>
          <a:prstGeom prst="rect">
            <a:avLst/>
          </a:prstGeom>
          <a:noFill/>
          <a:ln w="9525">
            <a:noFill/>
            <a:miter lim="800000"/>
            <a:headEnd/>
            <a:tailEnd/>
          </a:ln>
        </p:spPr>
        <p:txBody>
          <a:bodyPr wrap="none" anchor="ctr">
            <a:spAutoFit/>
          </a:bodyPr>
          <a:lstStyle/>
          <a:p>
            <a:endParaRPr lang="pt-BR"/>
          </a:p>
        </p:txBody>
      </p:sp>
      <p:graphicFrame>
        <p:nvGraphicFramePr>
          <p:cNvPr id="126978" name="Object 2"/>
          <p:cNvGraphicFramePr>
            <a:graphicFrameLocks noChangeAspect="1"/>
          </p:cNvGraphicFramePr>
          <p:nvPr/>
        </p:nvGraphicFramePr>
        <p:xfrm>
          <a:off x="7215188" y="2357438"/>
          <a:ext cx="819150" cy="322262"/>
        </p:xfrm>
        <a:graphic>
          <a:graphicData uri="http://schemas.openxmlformats.org/presentationml/2006/ole">
            <p:oleObj spid="_x0000_s126978" name="Equation" r:id="rId5" imgW="545760" imgH="215640" progId="Equation.3">
              <p:embed/>
            </p:oleObj>
          </a:graphicData>
        </a:graphic>
      </p:graphicFrame>
      <p:sp>
        <p:nvSpPr>
          <p:cNvPr id="126999" name="Rectangle 18"/>
          <p:cNvSpPr>
            <a:spLocks noChangeArrowheads="1"/>
          </p:cNvSpPr>
          <p:nvPr/>
        </p:nvSpPr>
        <p:spPr bwMode="auto">
          <a:xfrm>
            <a:off x="0" y="4262438"/>
            <a:ext cx="9144000" cy="0"/>
          </a:xfrm>
          <a:prstGeom prst="rect">
            <a:avLst/>
          </a:prstGeom>
          <a:noFill/>
          <a:ln w="9525">
            <a:noFill/>
            <a:miter lim="800000"/>
            <a:headEnd/>
            <a:tailEnd/>
          </a:ln>
        </p:spPr>
        <p:txBody>
          <a:bodyPr wrap="none" anchor="ctr">
            <a:spAutoFit/>
          </a:bodyPr>
          <a:lstStyle/>
          <a:p>
            <a:endParaRPr lang="pt-BR"/>
          </a:p>
        </p:txBody>
      </p:sp>
      <p:sp>
        <p:nvSpPr>
          <p:cNvPr id="127000" name="Rectangle 20"/>
          <p:cNvSpPr>
            <a:spLocks noChangeArrowheads="1"/>
          </p:cNvSpPr>
          <p:nvPr/>
        </p:nvSpPr>
        <p:spPr bwMode="auto">
          <a:xfrm>
            <a:off x="0" y="4033838"/>
            <a:ext cx="9144000" cy="0"/>
          </a:xfrm>
          <a:prstGeom prst="rect">
            <a:avLst/>
          </a:prstGeom>
          <a:noFill/>
          <a:ln w="9525">
            <a:noFill/>
            <a:miter lim="800000"/>
            <a:headEnd/>
            <a:tailEnd/>
          </a:ln>
        </p:spPr>
        <p:txBody>
          <a:bodyPr wrap="none" anchor="ctr">
            <a:spAutoFit/>
          </a:bodyPr>
          <a:lstStyle/>
          <a:p>
            <a:endParaRPr lang="pt-BR"/>
          </a:p>
        </p:txBody>
      </p:sp>
      <p:graphicFrame>
        <p:nvGraphicFramePr>
          <p:cNvPr id="126979" name="Object 3"/>
          <p:cNvGraphicFramePr>
            <a:graphicFrameLocks noChangeAspect="1"/>
          </p:cNvGraphicFramePr>
          <p:nvPr/>
        </p:nvGraphicFramePr>
        <p:xfrm>
          <a:off x="6729413" y="2339975"/>
          <a:ext cx="298450" cy="323850"/>
        </p:xfrm>
        <a:graphic>
          <a:graphicData uri="http://schemas.openxmlformats.org/presentationml/2006/ole">
            <p:oleObj spid="_x0000_s126979" name="Equation" r:id="rId6" imgW="152280" imgH="215640" progId="Equation.3">
              <p:embed/>
            </p:oleObj>
          </a:graphicData>
        </a:graphic>
      </p:graphicFrame>
      <p:sp>
        <p:nvSpPr>
          <p:cNvPr id="127001" name="Rectangle 21"/>
          <p:cNvSpPr>
            <a:spLocks noChangeArrowheads="1"/>
          </p:cNvSpPr>
          <p:nvPr/>
        </p:nvSpPr>
        <p:spPr bwMode="auto">
          <a:xfrm>
            <a:off x="0" y="4252913"/>
            <a:ext cx="9144000" cy="0"/>
          </a:xfrm>
          <a:prstGeom prst="rect">
            <a:avLst/>
          </a:prstGeom>
          <a:noFill/>
          <a:ln w="9525">
            <a:noFill/>
            <a:miter lim="800000"/>
            <a:headEnd/>
            <a:tailEnd/>
          </a:ln>
        </p:spPr>
        <p:txBody>
          <a:bodyPr wrap="none" anchor="ctr">
            <a:spAutoFit/>
          </a:bodyPr>
          <a:lstStyle/>
          <a:p>
            <a:endParaRPr lang="pt-BR"/>
          </a:p>
        </p:txBody>
      </p:sp>
      <p:sp>
        <p:nvSpPr>
          <p:cNvPr id="127002" name="Rectangle 23"/>
          <p:cNvSpPr>
            <a:spLocks noChangeArrowheads="1"/>
          </p:cNvSpPr>
          <p:nvPr/>
        </p:nvSpPr>
        <p:spPr bwMode="auto">
          <a:xfrm>
            <a:off x="0" y="4043363"/>
            <a:ext cx="9144000" cy="0"/>
          </a:xfrm>
          <a:prstGeom prst="rect">
            <a:avLst/>
          </a:prstGeom>
          <a:noFill/>
          <a:ln w="9525">
            <a:noFill/>
            <a:miter lim="800000"/>
            <a:headEnd/>
            <a:tailEnd/>
          </a:ln>
        </p:spPr>
        <p:txBody>
          <a:bodyPr wrap="none" anchor="ctr">
            <a:spAutoFit/>
          </a:bodyPr>
          <a:lstStyle/>
          <a:p>
            <a:endParaRPr lang="pt-BR"/>
          </a:p>
        </p:txBody>
      </p:sp>
      <p:graphicFrame>
        <p:nvGraphicFramePr>
          <p:cNvPr id="126980" name="Object 4"/>
          <p:cNvGraphicFramePr>
            <a:graphicFrameLocks noChangeAspect="1"/>
          </p:cNvGraphicFramePr>
          <p:nvPr/>
        </p:nvGraphicFramePr>
        <p:xfrm>
          <a:off x="5500688" y="3581400"/>
          <a:ext cx="230187" cy="301625"/>
        </p:xfrm>
        <a:graphic>
          <a:graphicData uri="http://schemas.openxmlformats.org/presentationml/2006/ole">
            <p:oleObj spid="_x0000_s126980" name="Equation" r:id="rId7" imgW="152268" imgH="203024" progId="Equation.3">
              <p:embed/>
            </p:oleObj>
          </a:graphicData>
        </a:graphic>
      </p:graphicFrame>
      <p:sp>
        <p:nvSpPr>
          <p:cNvPr id="127003" name="Rectangle 24"/>
          <p:cNvSpPr>
            <a:spLocks noChangeArrowheads="1"/>
          </p:cNvSpPr>
          <p:nvPr/>
        </p:nvSpPr>
        <p:spPr bwMode="auto">
          <a:xfrm>
            <a:off x="0" y="4243388"/>
            <a:ext cx="9144000" cy="0"/>
          </a:xfrm>
          <a:prstGeom prst="rect">
            <a:avLst/>
          </a:prstGeom>
          <a:noFill/>
          <a:ln w="9525">
            <a:noFill/>
            <a:miter lim="800000"/>
            <a:headEnd/>
            <a:tailEnd/>
          </a:ln>
        </p:spPr>
        <p:txBody>
          <a:bodyPr wrap="none" anchor="ctr">
            <a:spAutoFit/>
          </a:bodyPr>
          <a:lstStyle/>
          <a:p>
            <a:endParaRPr lang="pt-BR"/>
          </a:p>
        </p:txBody>
      </p:sp>
      <p:sp>
        <p:nvSpPr>
          <p:cNvPr id="127004" name="Rectangle 26"/>
          <p:cNvSpPr>
            <a:spLocks noChangeArrowheads="1"/>
          </p:cNvSpPr>
          <p:nvPr/>
        </p:nvSpPr>
        <p:spPr bwMode="auto">
          <a:xfrm>
            <a:off x="0" y="4043363"/>
            <a:ext cx="9144000" cy="0"/>
          </a:xfrm>
          <a:prstGeom prst="rect">
            <a:avLst/>
          </a:prstGeom>
          <a:noFill/>
          <a:ln w="9525">
            <a:noFill/>
            <a:miter lim="800000"/>
            <a:headEnd/>
            <a:tailEnd/>
          </a:ln>
        </p:spPr>
        <p:txBody>
          <a:bodyPr wrap="none" anchor="ctr">
            <a:spAutoFit/>
          </a:bodyPr>
          <a:lstStyle/>
          <a:p>
            <a:endParaRPr lang="pt-BR"/>
          </a:p>
        </p:txBody>
      </p:sp>
      <p:graphicFrame>
        <p:nvGraphicFramePr>
          <p:cNvPr id="126981" name="Object 5"/>
          <p:cNvGraphicFramePr>
            <a:graphicFrameLocks noChangeAspect="1"/>
          </p:cNvGraphicFramePr>
          <p:nvPr/>
        </p:nvGraphicFramePr>
        <p:xfrm>
          <a:off x="8286750" y="3571875"/>
          <a:ext cx="230188" cy="320675"/>
        </p:xfrm>
        <a:graphic>
          <a:graphicData uri="http://schemas.openxmlformats.org/presentationml/2006/ole">
            <p:oleObj spid="_x0000_s126981" name="Equation" r:id="rId8" imgW="152280" imgH="215640" progId="Equation.3">
              <p:embed/>
            </p:oleObj>
          </a:graphicData>
        </a:graphic>
      </p:graphicFrame>
      <p:sp>
        <p:nvSpPr>
          <p:cNvPr id="127005" name="Rectangle 27"/>
          <p:cNvSpPr>
            <a:spLocks noChangeArrowheads="1"/>
          </p:cNvSpPr>
          <p:nvPr/>
        </p:nvSpPr>
        <p:spPr bwMode="auto">
          <a:xfrm>
            <a:off x="0" y="4243388"/>
            <a:ext cx="9144000" cy="0"/>
          </a:xfrm>
          <a:prstGeom prst="rect">
            <a:avLst/>
          </a:prstGeom>
          <a:noFill/>
          <a:ln w="9525">
            <a:noFill/>
            <a:miter lim="800000"/>
            <a:headEnd/>
            <a:tailEnd/>
          </a:ln>
        </p:spPr>
        <p:txBody>
          <a:bodyPr wrap="none" anchor="ctr">
            <a:spAutoFit/>
          </a:bodyPr>
          <a:lstStyle/>
          <a:p>
            <a:endParaRPr lang="pt-BR"/>
          </a:p>
        </p:txBody>
      </p:sp>
      <p:sp>
        <p:nvSpPr>
          <p:cNvPr id="127006" name="Rectangle 29"/>
          <p:cNvSpPr>
            <a:spLocks noChangeArrowheads="1"/>
          </p:cNvSpPr>
          <p:nvPr/>
        </p:nvSpPr>
        <p:spPr bwMode="auto">
          <a:xfrm>
            <a:off x="0" y="4043363"/>
            <a:ext cx="9144000" cy="0"/>
          </a:xfrm>
          <a:prstGeom prst="rect">
            <a:avLst/>
          </a:prstGeom>
          <a:noFill/>
          <a:ln w="9525">
            <a:noFill/>
            <a:miter lim="800000"/>
            <a:headEnd/>
            <a:tailEnd/>
          </a:ln>
        </p:spPr>
        <p:txBody>
          <a:bodyPr wrap="none" anchor="ctr">
            <a:spAutoFit/>
          </a:bodyPr>
          <a:lstStyle/>
          <a:p>
            <a:endParaRPr lang="pt-BR"/>
          </a:p>
        </p:txBody>
      </p:sp>
      <p:sp>
        <p:nvSpPr>
          <p:cNvPr id="127007" name="Rectangle 32"/>
          <p:cNvSpPr>
            <a:spLocks noChangeArrowheads="1"/>
          </p:cNvSpPr>
          <p:nvPr/>
        </p:nvSpPr>
        <p:spPr bwMode="auto">
          <a:xfrm>
            <a:off x="0" y="3986213"/>
            <a:ext cx="9144000" cy="0"/>
          </a:xfrm>
          <a:prstGeom prst="rect">
            <a:avLst/>
          </a:prstGeom>
          <a:noFill/>
          <a:ln w="9525">
            <a:noFill/>
            <a:miter lim="800000"/>
            <a:headEnd/>
            <a:tailEnd/>
          </a:ln>
        </p:spPr>
        <p:txBody>
          <a:bodyPr wrap="none" anchor="ctr">
            <a:spAutoFit/>
          </a:bodyPr>
          <a:lstStyle/>
          <a:p>
            <a:endParaRPr lang="pt-BR"/>
          </a:p>
        </p:txBody>
      </p:sp>
      <p:graphicFrame>
        <p:nvGraphicFramePr>
          <p:cNvPr id="126982" name="Object 6"/>
          <p:cNvGraphicFramePr>
            <a:graphicFrameLocks noChangeAspect="1"/>
          </p:cNvGraphicFramePr>
          <p:nvPr/>
        </p:nvGraphicFramePr>
        <p:xfrm>
          <a:off x="7250113" y="4140200"/>
          <a:ext cx="922337" cy="360363"/>
        </p:xfrm>
        <a:graphic>
          <a:graphicData uri="http://schemas.openxmlformats.org/presentationml/2006/ole">
            <p:oleObj spid="_x0000_s126982" name="Equation" r:id="rId9" imgW="609480" imgH="241200" progId="Equation.3">
              <p:embed/>
            </p:oleObj>
          </a:graphicData>
        </a:graphic>
      </p:graphicFrame>
      <p:sp>
        <p:nvSpPr>
          <p:cNvPr id="127008" name="Rectangle 33"/>
          <p:cNvSpPr>
            <a:spLocks noChangeArrowheads="1"/>
          </p:cNvSpPr>
          <p:nvPr/>
        </p:nvSpPr>
        <p:spPr bwMode="auto">
          <a:xfrm>
            <a:off x="0" y="4300538"/>
            <a:ext cx="9144000" cy="0"/>
          </a:xfrm>
          <a:prstGeom prst="rect">
            <a:avLst/>
          </a:prstGeom>
          <a:noFill/>
          <a:ln w="9525">
            <a:noFill/>
            <a:miter lim="800000"/>
            <a:headEnd/>
            <a:tailEnd/>
          </a:ln>
        </p:spPr>
        <p:txBody>
          <a:bodyPr wrap="none" anchor="ctr">
            <a:spAutoFit/>
          </a:bodyPr>
          <a:lstStyle/>
          <a:p>
            <a:endParaRPr lang="pt-BR"/>
          </a:p>
        </p:txBody>
      </p:sp>
      <p:sp>
        <p:nvSpPr>
          <p:cNvPr id="127009" name="Rectangle 35"/>
          <p:cNvSpPr>
            <a:spLocks noChangeArrowheads="1"/>
          </p:cNvSpPr>
          <p:nvPr/>
        </p:nvSpPr>
        <p:spPr bwMode="auto">
          <a:xfrm>
            <a:off x="0" y="4043363"/>
            <a:ext cx="9144000" cy="0"/>
          </a:xfrm>
          <a:prstGeom prst="rect">
            <a:avLst/>
          </a:prstGeom>
          <a:noFill/>
          <a:ln w="9525">
            <a:noFill/>
            <a:miter lim="800000"/>
            <a:headEnd/>
            <a:tailEnd/>
          </a:ln>
        </p:spPr>
        <p:txBody>
          <a:bodyPr wrap="none" anchor="ctr">
            <a:spAutoFit/>
          </a:bodyPr>
          <a:lstStyle/>
          <a:p>
            <a:endParaRPr lang="pt-BR"/>
          </a:p>
        </p:txBody>
      </p:sp>
      <p:graphicFrame>
        <p:nvGraphicFramePr>
          <p:cNvPr id="126983" name="Object 7"/>
          <p:cNvGraphicFramePr>
            <a:graphicFrameLocks noChangeAspect="1"/>
          </p:cNvGraphicFramePr>
          <p:nvPr/>
        </p:nvGraphicFramePr>
        <p:xfrm>
          <a:off x="3602038" y="4198938"/>
          <a:ext cx="730250" cy="301625"/>
        </p:xfrm>
        <a:graphic>
          <a:graphicData uri="http://schemas.openxmlformats.org/presentationml/2006/ole">
            <p:oleObj spid="_x0000_s126983" name="Equation" r:id="rId10" imgW="482400" imgH="203040" progId="Equation.3">
              <p:embed/>
            </p:oleObj>
          </a:graphicData>
        </a:graphic>
      </p:graphicFrame>
      <p:sp>
        <p:nvSpPr>
          <p:cNvPr id="127010" name="Rectangle 38"/>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pt-BR"/>
          </a:p>
        </p:txBody>
      </p:sp>
      <p:sp>
        <p:nvSpPr>
          <p:cNvPr id="127011" name="Rectangle 39"/>
          <p:cNvSpPr>
            <a:spLocks noChangeArrowheads="1"/>
          </p:cNvSpPr>
          <p:nvPr/>
        </p:nvSpPr>
        <p:spPr bwMode="auto">
          <a:xfrm>
            <a:off x="0" y="1666875"/>
            <a:ext cx="9144000" cy="0"/>
          </a:xfrm>
          <a:prstGeom prst="rect">
            <a:avLst/>
          </a:prstGeom>
          <a:noFill/>
          <a:ln w="9525">
            <a:noFill/>
            <a:miter lim="800000"/>
            <a:headEnd/>
            <a:tailEnd/>
          </a:ln>
        </p:spPr>
        <p:txBody>
          <a:bodyPr wrap="none" anchor="ctr">
            <a:spAutoFit/>
          </a:bodyPr>
          <a:lstStyle/>
          <a:p>
            <a:endParaRPr lang="pt-BR"/>
          </a:p>
        </p:txBody>
      </p:sp>
      <p:sp>
        <p:nvSpPr>
          <p:cNvPr id="127012" name="Rectangle 41"/>
          <p:cNvSpPr>
            <a:spLocks noChangeArrowheads="1"/>
          </p:cNvSpPr>
          <p:nvPr/>
        </p:nvSpPr>
        <p:spPr bwMode="auto">
          <a:xfrm>
            <a:off x="0" y="3805238"/>
            <a:ext cx="9144000" cy="0"/>
          </a:xfrm>
          <a:prstGeom prst="rect">
            <a:avLst/>
          </a:prstGeom>
          <a:noFill/>
          <a:ln w="9525">
            <a:noFill/>
            <a:miter lim="800000"/>
            <a:headEnd/>
            <a:tailEnd/>
          </a:ln>
        </p:spPr>
        <p:txBody>
          <a:bodyPr wrap="none" anchor="ctr">
            <a:spAutoFit/>
          </a:bodyPr>
          <a:lstStyle/>
          <a:p>
            <a:endParaRPr lang="pt-BR"/>
          </a:p>
        </p:txBody>
      </p:sp>
      <p:sp>
        <p:nvSpPr>
          <p:cNvPr id="127013" name="Rectangle 42"/>
          <p:cNvSpPr>
            <a:spLocks noChangeArrowheads="1"/>
          </p:cNvSpPr>
          <p:nvPr/>
        </p:nvSpPr>
        <p:spPr bwMode="auto">
          <a:xfrm>
            <a:off x="0" y="4481513"/>
            <a:ext cx="9144000" cy="0"/>
          </a:xfrm>
          <a:prstGeom prst="rect">
            <a:avLst/>
          </a:prstGeom>
          <a:noFill/>
          <a:ln w="9525">
            <a:noFill/>
            <a:miter lim="800000"/>
            <a:headEnd/>
            <a:tailEnd/>
          </a:ln>
        </p:spPr>
        <p:txBody>
          <a:bodyPr wrap="none" anchor="ctr">
            <a:spAutoFit/>
          </a:bodyPr>
          <a:lstStyle/>
          <a:p>
            <a:endParaRPr lang="pt-BR"/>
          </a:p>
        </p:txBody>
      </p:sp>
    </p:spTree>
    <p:custDataLst>
      <p:tags r:id="rId2"/>
    </p:custDataLst>
  </p:cSld>
  <p:clrMapOvr>
    <a:masterClrMapping/>
  </p:clrMapOvr>
  <p:transition advTm="93059"/>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7" name="Rectangle 3"/>
          <p:cNvSpPr>
            <a:spLocks noGrp="1" noChangeArrowheads="1"/>
          </p:cNvSpPr>
          <p:nvPr>
            <p:ph type="body" idx="1"/>
          </p:nvPr>
        </p:nvSpPr>
        <p:spPr>
          <a:xfrm>
            <a:off x="685800" y="1214438"/>
            <a:ext cx="8269288" cy="5643562"/>
          </a:xfrm>
        </p:spPr>
        <p:txBody>
          <a:bodyPr/>
          <a:lstStyle/>
          <a:p>
            <a:pPr marL="609600" indent="-609600">
              <a:lnSpc>
                <a:spcPct val="90000"/>
              </a:lnSpc>
            </a:pPr>
            <a:r>
              <a:rPr lang="pt-BR" sz="1800" b="1" smtClean="0">
                <a:latin typeface="Arial" charset="0"/>
                <a:cs typeface="Arial" charset="0"/>
              </a:rPr>
              <a:t>composição com fatores de equivalência por tipo de veículo ou manobra:</a:t>
            </a:r>
          </a:p>
          <a:p>
            <a:pPr marL="609600" indent="-609600">
              <a:lnSpc>
                <a:spcPct val="90000"/>
              </a:lnSpc>
            </a:pPr>
            <a:r>
              <a:rPr lang="pt-BR" sz="1800" smtClean="0">
                <a:latin typeface="Arial" charset="0"/>
                <a:cs typeface="Arial" charset="0"/>
              </a:rPr>
              <a:t>	veículo padrão: i=0 (auto, livre, direto, ...), </a:t>
            </a:r>
            <a:br>
              <a:rPr lang="pt-BR" sz="1800" smtClean="0">
                <a:latin typeface="Arial" charset="0"/>
                <a:cs typeface="Arial" charset="0"/>
              </a:rPr>
            </a:b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endParaRPr lang="pt-BR" sz="1800" smtClean="0">
              <a:latin typeface="Arial" charset="0"/>
              <a:cs typeface="Arial" charset="0"/>
            </a:endParaRPr>
          </a:p>
          <a:p>
            <a:pPr marL="609600" indent="-609600">
              <a:lnSpc>
                <a:spcPct val="90000"/>
              </a:lnSpc>
            </a:pPr>
            <a:r>
              <a:rPr lang="pt-BR" sz="1800" smtClean="0">
                <a:latin typeface="Arial" charset="0"/>
                <a:cs typeface="Arial" charset="0"/>
              </a:rPr>
              <a:t>	exemplo: 	1000 v/h (900 autos e 100 veículos pesados)</a:t>
            </a:r>
            <a:br>
              <a:rPr lang="pt-BR" sz="1800" smtClean="0">
                <a:latin typeface="Arial" charset="0"/>
                <a:cs typeface="Arial" charset="0"/>
              </a:rPr>
            </a:br>
            <a:r>
              <a:rPr lang="pt-BR" sz="1800" smtClean="0">
                <a:latin typeface="Arial" charset="0"/>
                <a:cs typeface="Arial" charset="0"/>
              </a:rPr>
              <a:t>		se 3 autos/pesado em dadas condições, tem-se</a:t>
            </a:r>
            <a:br>
              <a:rPr lang="pt-BR" sz="1800" smtClean="0">
                <a:latin typeface="Arial" charset="0"/>
                <a:cs typeface="Arial" charset="0"/>
              </a:rPr>
            </a:br>
            <a:r>
              <a:rPr lang="pt-BR" sz="1800" smtClean="0">
                <a:latin typeface="Arial" charset="0"/>
                <a:cs typeface="Arial" charset="0"/>
              </a:rPr>
              <a:t>					veq/h</a:t>
            </a:r>
            <a:br>
              <a:rPr lang="pt-BR" sz="1800" smtClean="0">
                <a:latin typeface="Arial" charset="0"/>
                <a:cs typeface="Arial" charset="0"/>
              </a:rPr>
            </a:br>
            <a:r>
              <a:rPr lang="pt-BR" sz="1800" smtClean="0">
                <a:latin typeface="Arial" charset="0"/>
                <a:cs typeface="Arial" charset="0"/>
              </a:rPr>
              <a:t>		isto é, nestas condições, 1000 v/h equivale a 1200 veq/h</a:t>
            </a:r>
            <a:br>
              <a:rPr lang="pt-BR" sz="1800" smtClean="0">
                <a:latin typeface="Arial" charset="0"/>
                <a:cs typeface="Arial" charset="0"/>
              </a:rPr>
            </a:br>
            <a:r>
              <a:rPr lang="pt-BR" sz="1800" smtClean="0">
                <a:latin typeface="Arial" charset="0"/>
                <a:cs typeface="Arial" charset="0"/>
              </a:rPr>
              <a:t>			(naturalmente,       1,2 veq/v e       0,8333 v/veq)</a:t>
            </a:r>
            <a:endParaRPr lang="pt-PT" sz="1800" b="1" smtClean="0">
              <a:latin typeface="Arial" charset="0"/>
              <a:cs typeface="Arial" charset="0"/>
            </a:endParaRPr>
          </a:p>
          <a:p>
            <a:pPr marL="609600" indent="-609600">
              <a:lnSpc>
                <a:spcPct val="90000"/>
              </a:lnSpc>
              <a:buFont typeface="Georgia" pitchFamily="18" charset="0"/>
              <a:buNone/>
            </a:pPr>
            <a:r>
              <a:rPr lang="pt-BR" sz="1800" smtClean="0">
                <a:latin typeface="Arial" charset="0"/>
                <a:cs typeface="Arial" charset="0"/>
              </a:rPr>
              <a:t>				</a:t>
            </a:r>
            <a:endParaRPr lang="pt-BR" sz="1800" b="1" smtClean="0">
              <a:latin typeface="Arial" charset="0"/>
              <a:cs typeface="Arial" charset="0"/>
            </a:endParaRPr>
          </a:p>
        </p:txBody>
      </p:sp>
      <p:sp>
        <p:nvSpPr>
          <p:cNvPr id="1280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8009" name="Rectangle 5"/>
          <p:cNvSpPr>
            <a:spLocks noChangeArrowheads="1"/>
          </p:cNvSpPr>
          <p:nvPr/>
        </p:nvSpPr>
        <p:spPr bwMode="auto">
          <a:xfrm>
            <a:off x="0" y="1581150"/>
            <a:ext cx="9144000" cy="0"/>
          </a:xfrm>
          <a:prstGeom prst="rect">
            <a:avLst/>
          </a:prstGeom>
          <a:noFill/>
          <a:ln w="9525">
            <a:noFill/>
            <a:miter lim="800000"/>
            <a:headEnd/>
            <a:tailEnd/>
          </a:ln>
        </p:spPr>
        <p:txBody>
          <a:bodyPr wrap="none" anchor="ctr">
            <a:spAutoFit/>
          </a:bodyPr>
          <a:lstStyle/>
          <a:p>
            <a:endParaRPr lang="pt-BR"/>
          </a:p>
        </p:txBody>
      </p:sp>
      <p:sp>
        <p:nvSpPr>
          <p:cNvPr id="128010" name="Rectangle 6"/>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pt-BR"/>
          </a:p>
        </p:txBody>
      </p:sp>
      <p:sp>
        <p:nvSpPr>
          <p:cNvPr id="128011" name="Rectangle 7"/>
          <p:cNvSpPr>
            <a:spLocks noChangeArrowheads="1"/>
          </p:cNvSpPr>
          <p:nvPr/>
        </p:nvSpPr>
        <p:spPr bwMode="auto">
          <a:xfrm>
            <a:off x="0" y="3509963"/>
            <a:ext cx="9144000" cy="0"/>
          </a:xfrm>
          <a:prstGeom prst="rect">
            <a:avLst/>
          </a:prstGeom>
          <a:noFill/>
          <a:ln w="9525">
            <a:noFill/>
            <a:miter lim="800000"/>
            <a:headEnd/>
            <a:tailEnd/>
          </a:ln>
        </p:spPr>
        <p:txBody>
          <a:bodyPr wrap="none" anchor="ctr">
            <a:spAutoFit/>
          </a:bodyPr>
          <a:lstStyle/>
          <a:p>
            <a:endParaRPr lang="pt-BR"/>
          </a:p>
        </p:txBody>
      </p:sp>
      <p:sp>
        <p:nvSpPr>
          <p:cNvPr id="128012"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pt-BR"/>
          </a:p>
        </p:txBody>
      </p:sp>
      <p:sp>
        <p:nvSpPr>
          <p:cNvPr id="128013" name="Rectangle 9"/>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pt-BR"/>
          </a:p>
        </p:txBody>
      </p:sp>
      <p:sp>
        <p:nvSpPr>
          <p:cNvPr id="128014" name="Rectangle 10"/>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pt-BR"/>
          </a:p>
        </p:txBody>
      </p:sp>
      <p:sp>
        <p:nvSpPr>
          <p:cNvPr id="128015" name="Rectangle 11"/>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pt-BR"/>
          </a:p>
        </p:txBody>
      </p:sp>
      <p:sp>
        <p:nvSpPr>
          <p:cNvPr id="128016" name="Rectangle 1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pt-BR"/>
          </a:p>
        </p:txBody>
      </p:sp>
      <p:sp>
        <p:nvSpPr>
          <p:cNvPr id="128017" name="Rectangle 13"/>
          <p:cNvSpPr>
            <a:spLocks noChangeArrowheads="1"/>
          </p:cNvSpPr>
          <p:nvPr/>
        </p:nvSpPr>
        <p:spPr bwMode="auto">
          <a:xfrm>
            <a:off x="0" y="3529013"/>
            <a:ext cx="9144000" cy="0"/>
          </a:xfrm>
          <a:prstGeom prst="rect">
            <a:avLst/>
          </a:prstGeom>
          <a:noFill/>
          <a:ln w="9525">
            <a:noFill/>
            <a:miter lim="800000"/>
            <a:headEnd/>
            <a:tailEnd/>
          </a:ln>
        </p:spPr>
        <p:txBody>
          <a:bodyPr wrap="none" anchor="ctr">
            <a:spAutoFit/>
          </a:bodyPr>
          <a:lstStyle/>
          <a:p>
            <a:endParaRPr lang="pt-BR"/>
          </a:p>
        </p:txBody>
      </p:sp>
      <p:sp>
        <p:nvSpPr>
          <p:cNvPr id="128018"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pt-BR"/>
          </a:p>
        </p:txBody>
      </p:sp>
      <p:sp>
        <p:nvSpPr>
          <p:cNvPr id="128019" name="Rectangle 15"/>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pt-BR"/>
          </a:p>
        </p:txBody>
      </p:sp>
      <p:graphicFrame>
        <p:nvGraphicFramePr>
          <p:cNvPr id="128002" name="Object 2"/>
          <p:cNvGraphicFramePr>
            <a:graphicFrameLocks noChangeAspect="1"/>
          </p:cNvGraphicFramePr>
          <p:nvPr/>
        </p:nvGraphicFramePr>
        <p:xfrm>
          <a:off x="5940425" y="2276475"/>
          <a:ext cx="3168650" cy="1660525"/>
        </p:xfrm>
        <a:graphic>
          <a:graphicData uri="http://schemas.openxmlformats.org/presentationml/2006/ole">
            <p:oleObj spid="_x0000_s128002" name="Bitmap Image" r:id="rId5" imgW="2610214" imgH="1409897" progId="PBrush">
              <p:embed/>
            </p:oleObj>
          </a:graphicData>
        </a:graphic>
      </p:graphicFrame>
      <p:graphicFrame>
        <p:nvGraphicFramePr>
          <p:cNvPr id="128003" name="Object 3"/>
          <p:cNvGraphicFramePr>
            <a:graphicFrameLocks noChangeAspect="1"/>
          </p:cNvGraphicFramePr>
          <p:nvPr/>
        </p:nvGraphicFramePr>
        <p:xfrm>
          <a:off x="1187450" y="2319338"/>
          <a:ext cx="5173663" cy="2324100"/>
        </p:xfrm>
        <a:graphic>
          <a:graphicData uri="http://schemas.openxmlformats.org/presentationml/2006/ole">
            <p:oleObj spid="_x0000_s128003" name="Equation" r:id="rId6" imgW="2984400" imgH="1549080" progId="Equation.3">
              <p:embed/>
            </p:oleObj>
          </a:graphicData>
        </a:graphic>
      </p:graphicFrame>
      <p:pic>
        <p:nvPicPr>
          <p:cNvPr id="128020" name="Picture 29"/>
          <p:cNvPicPr>
            <a:picLocks noChangeAspect="1" noChangeArrowheads="1"/>
          </p:cNvPicPr>
          <p:nvPr/>
        </p:nvPicPr>
        <p:blipFill>
          <a:blip r:embed="rId7" cstate="print"/>
          <a:srcRect/>
          <a:stretch>
            <a:fillRect/>
          </a:stretch>
        </p:blipFill>
        <p:spPr bwMode="auto">
          <a:xfrm>
            <a:off x="6865938" y="3748088"/>
            <a:ext cx="1554162" cy="1165225"/>
          </a:xfrm>
          <a:prstGeom prst="rect">
            <a:avLst/>
          </a:prstGeom>
          <a:noFill/>
          <a:ln w="9525">
            <a:noFill/>
            <a:miter lim="800000"/>
            <a:headEnd/>
            <a:tailEnd/>
          </a:ln>
        </p:spPr>
      </p:pic>
      <p:sp>
        <p:nvSpPr>
          <p:cNvPr id="128021" name="Rectangle 3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pt-BR"/>
          </a:p>
        </p:txBody>
      </p:sp>
      <p:graphicFrame>
        <p:nvGraphicFramePr>
          <p:cNvPr id="128004" name="Object 4"/>
          <p:cNvGraphicFramePr>
            <a:graphicFrameLocks noChangeAspect="1"/>
          </p:cNvGraphicFramePr>
          <p:nvPr/>
        </p:nvGraphicFramePr>
        <p:xfrm>
          <a:off x="2916238" y="5643563"/>
          <a:ext cx="2462212" cy="306387"/>
        </p:xfrm>
        <a:graphic>
          <a:graphicData uri="http://schemas.openxmlformats.org/presentationml/2006/ole">
            <p:oleObj spid="_x0000_s128004" name="Equation" r:id="rId8" imgW="1612900" imgH="203200" progId="Equation.3">
              <p:embed/>
            </p:oleObj>
          </a:graphicData>
        </a:graphic>
      </p:graphicFrame>
      <p:sp>
        <p:nvSpPr>
          <p:cNvPr id="128022" name="Rectangle 32"/>
          <p:cNvSpPr>
            <a:spLocks noChangeArrowheads="1"/>
          </p:cNvSpPr>
          <p:nvPr/>
        </p:nvSpPr>
        <p:spPr bwMode="auto">
          <a:xfrm>
            <a:off x="0" y="3529013"/>
            <a:ext cx="9144000" cy="0"/>
          </a:xfrm>
          <a:prstGeom prst="rect">
            <a:avLst/>
          </a:prstGeom>
          <a:noFill/>
          <a:ln w="9525">
            <a:noFill/>
            <a:miter lim="800000"/>
            <a:headEnd/>
            <a:tailEnd/>
          </a:ln>
        </p:spPr>
        <p:txBody>
          <a:bodyPr wrap="none" anchor="ctr">
            <a:spAutoFit/>
          </a:bodyPr>
          <a:lstStyle/>
          <a:p>
            <a:endParaRPr lang="pt-BR"/>
          </a:p>
        </p:txBody>
      </p:sp>
      <p:sp>
        <p:nvSpPr>
          <p:cNvPr id="128023" name="Rectangle 34"/>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pt-BR"/>
          </a:p>
        </p:txBody>
      </p:sp>
      <p:graphicFrame>
        <p:nvGraphicFramePr>
          <p:cNvPr id="128005" name="Object 5"/>
          <p:cNvGraphicFramePr>
            <a:graphicFrameLocks noChangeAspect="1"/>
          </p:cNvGraphicFramePr>
          <p:nvPr/>
        </p:nvGraphicFramePr>
        <p:xfrm>
          <a:off x="5003800" y="6143625"/>
          <a:ext cx="409575" cy="249238"/>
        </p:xfrm>
        <a:graphic>
          <a:graphicData uri="http://schemas.openxmlformats.org/presentationml/2006/ole">
            <p:oleObj spid="_x0000_s128005" name="Equation" r:id="rId9" imgW="266353" imgH="164885" progId="Equation.3">
              <p:embed/>
            </p:oleObj>
          </a:graphicData>
        </a:graphic>
      </p:graphicFrame>
      <p:sp>
        <p:nvSpPr>
          <p:cNvPr id="128024" name="Rectangle 35"/>
          <p:cNvSpPr>
            <a:spLocks noChangeArrowheads="1"/>
          </p:cNvSpPr>
          <p:nvPr/>
        </p:nvSpPr>
        <p:spPr bwMode="auto">
          <a:xfrm>
            <a:off x="0" y="3509963"/>
            <a:ext cx="9144000" cy="0"/>
          </a:xfrm>
          <a:prstGeom prst="rect">
            <a:avLst/>
          </a:prstGeom>
          <a:noFill/>
          <a:ln w="9525">
            <a:noFill/>
            <a:miter lim="800000"/>
            <a:headEnd/>
            <a:tailEnd/>
          </a:ln>
        </p:spPr>
        <p:txBody>
          <a:bodyPr wrap="none" anchor="ctr">
            <a:spAutoFit/>
          </a:bodyPr>
          <a:lstStyle/>
          <a:p>
            <a:endParaRPr lang="pt-BR"/>
          </a:p>
        </p:txBody>
      </p:sp>
      <p:sp>
        <p:nvSpPr>
          <p:cNvPr id="128025" name="Rectangle 37"/>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pt-BR"/>
          </a:p>
        </p:txBody>
      </p:sp>
      <p:graphicFrame>
        <p:nvGraphicFramePr>
          <p:cNvPr id="128006" name="Object 6"/>
          <p:cNvGraphicFramePr>
            <a:graphicFrameLocks noChangeAspect="1"/>
          </p:cNvGraphicFramePr>
          <p:nvPr/>
        </p:nvGraphicFramePr>
        <p:xfrm>
          <a:off x="6581775" y="6143625"/>
          <a:ext cx="366713" cy="249238"/>
        </p:xfrm>
        <a:graphic>
          <a:graphicData uri="http://schemas.openxmlformats.org/presentationml/2006/ole">
            <p:oleObj spid="_x0000_s128006" name="Equation" r:id="rId10" imgW="241091" imgH="164957" progId="Equation.3">
              <p:embed/>
            </p:oleObj>
          </a:graphicData>
        </a:graphic>
      </p:graphicFrame>
      <p:sp>
        <p:nvSpPr>
          <p:cNvPr id="128026" name="Rectangle 38"/>
          <p:cNvSpPr>
            <a:spLocks noChangeArrowheads="1"/>
          </p:cNvSpPr>
          <p:nvPr/>
        </p:nvSpPr>
        <p:spPr bwMode="auto">
          <a:xfrm>
            <a:off x="0" y="3509963"/>
            <a:ext cx="9144000" cy="0"/>
          </a:xfrm>
          <a:prstGeom prst="rect">
            <a:avLst/>
          </a:prstGeom>
          <a:noFill/>
          <a:ln w="9525">
            <a:noFill/>
            <a:miter lim="800000"/>
            <a:headEnd/>
            <a:tailEnd/>
          </a:ln>
        </p:spPr>
        <p:txBody>
          <a:bodyPr wrap="none" anchor="ctr">
            <a:spAutoFit/>
          </a:bodyPr>
          <a:lstStyle/>
          <a:p>
            <a:endParaRPr lang="pt-BR"/>
          </a:p>
        </p:txBody>
      </p:sp>
      <p:sp>
        <p:nvSpPr>
          <p:cNvPr id="128027" name="Título 36"/>
          <p:cNvSpPr>
            <a:spLocks noGrp="1"/>
          </p:cNvSpPr>
          <p:nvPr>
            <p:ph type="title"/>
          </p:nvPr>
        </p:nvSpPr>
        <p:spPr>
          <a:xfrm>
            <a:off x="457200" y="428625"/>
            <a:ext cx="8229600" cy="1069975"/>
          </a:xfrm>
        </p:spPr>
        <p:txBody>
          <a:bodyPr/>
          <a:lstStyle/>
          <a:p>
            <a:r>
              <a:rPr lang="pt-BR" smtClean="0"/>
              <a:t>Conceito de PCE derivado: componente intrínseco</a:t>
            </a:r>
          </a:p>
        </p:txBody>
      </p:sp>
    </p:spTree>
    <p:custDataLst>
      <p:tags r:id="rId2"/>
    </p:custDataLst>
  </p:cSld>
  <p:clrMapOvr>
    <a:masterClrMapping/>
  </p:clrMapOvr>
  <p:transition advTm="9305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21.5|31.5|11.3"/>
</p:tagLst>
</file>

<file path=ppt/tags/tag2.xml><?xml version="1.0" encoding="utf-8"?>
<p:tagLst xmlns:a="http://schemas.openxmlformats.org/drawingml/2006/main" xmlns:r="http://schemas.openxmlformats.org/officeDocument/2006/relationships" xmlns:p="http://schemas.openxmlformats.org/presentationml/2006/main">
  <p:tag name="TIMING" val="|13.3|21.5|31.5|11.3"/>
</p:tagLst>
</file>

<file path=ppt/tags/tag3.xml><?xml version="1.0" encoding="utf-8"?>
<p:tagLst xmlns:a="http://schemas.openxmlformats.org/drawingml/2006/main" xmlns:r="http://schemas.openxmlformats.org/officeDocument/2006/relationships" xmlns:p="http://schemas.openxmlformats.org/presentationml/2006/main">
  <p:tag name="TIMING" val="|13.3|21.5|31.5|1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12621</TotalTime>
  <Words>8940</Words>
  <Application>Microsoft Office PowerPoint</Application>
  <PresentationFormat>Apresentação na tela (4:3)</PresentationFormat>
  <Paragraphs>1235</Paragraphs>
  <Slides>100</Slides>
  <Notes>5</Notes>
  <HiddenSlides>0</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100</vt:i4>
      </vt:variant>
    </vt:vector>
  </HeadingPairs>
  <TitlesOfParts>
    <vt:vector size="104" baseType="lpstr">
      <vt:lpstr>Urbano</vt:lpstr>
      <vt:lpstr>Equação</vt:lpstr>
      <vt:lpstr>Equation</vt:lpstr>
      <vt:lpstr>Bitmap Image</vt:lpstr>
      <vt:lpstr>Modelos de Operação para Tráfego Misto.  A Interação entre Autos e Veículos Pesados em Trechos de Rodovias</vt:lpstr>
      <vt:lpstr>Slide 2</vt:lpstr>
      <vt:lpstr>Slide 3</vt:lpstr>
      <vt:lpstr>Objetivo do trabalho. </vt:lpstr>
      <vt:lpstr>Justificativa</vt:lpstr>
      <vt:lpstr>Conceituação – LOS (Level Of Service)</vt:lpstr>
      <vt:lpstr>Ilustração dos LOS</vt:lpstr>
      <vt:lpstr>Conceituação – LOS (Level Of Service)</vt:lpstr>
      <vt:lpstr>Conceituação – PCE (Passenger Car Equivalent)</vt:lpstr>
      <vt:lpstr>Conceituação – PCE (Passenger Car Equivalent)</vt:lpstr>
      <vt:lpstr>Como se utiliza o PCE segundo o HCM?</vt:lpstr>
      <vt:lpstr>Como se calibra o PCE segundo o HCM?</vt:lpstr>
      <vt:lpstr>Como eram obtidos os fatores de equivalência do HCM? HCM1965</vt:lpstr>
      <vt:lpstr>Como eram obtidos os fatores de equivalência do HCM? HCM1965</vt:lpstr>
      <vt:lpstr>Mudanças para o HCM 1985</vt:lpstr>
      <vt:lpstr>Como são obtidos os fatores de equivalência do HCM? ... HCM1997</vt:lpstr>
      <vt:lpstr>Como são obtidos os fatores de equivalência do HCM? ... HCM1997</vt:lpstr>
      <vt:lpstr>Como são obtidos os fatores de equivalência do HCM? ... HCM1997</vt:lpstr>
      <vt:lpstr>Como são obtidos os fatores de equivalência do HCM?</vt:lpstr>
      <vt:lpstr>Como são obtidos os fatores de equivalência do HCM?</vt:lpstr>
      <vt:lpstr>Resultados do PCE em segmentos gerais de rodovias no HCM1965, HCM1985, HCM1997, HCM2000</vt:lpstr>
      <vt:lpstr>E em aclives? ... HCM1965, HCM1985, HCM1997, HCM2000</vt:lpstr>
      <vt:lpstr>E em declives específicos (casos não gerais)? HCM2000</vt:lpstr>
      <vt:lpstr>Análise dos conceitos clássicos e das formas de medidas</vt:lpstr>
      <vt:lpstr>Método de Huber</vt:lpstr>
      <vt:lpstr>Método de Huber</vt:lpstr>
      <vt:lpstr>Método de Huber – outras abordagens</vt:lpstr>
      <vt:lpstr>PCE baseado na relação q/C</vt:lpstr>
      <vt:lpstr>PCE baseado na velocidade</vt:lpstr>
      <vt:lpstr>PCE para mais de um tipo de veiculo  Modelo agregado (Setti).</vt:lpstr>
      <vt:lpstr>PCE para mais de um tipo de veiculo</vt:lpstr>
      <vt:lpstr>PCE para mais de um tipo de veiculo</vt:lpstr>
      <vt:lpstr>PCE para mais de um tipo de veiculo</vt:lpstr>
      <vt:lpstr>PCE para mais de um tipo de veiculo  Limitações no uso do PCE</vt:lpstr>
      <vt:lpstr>PCE baseado no Headway</vt:lpstr>
      <vt:lpstr>PCE baseado no Headway</vt:lpstr>
      <vt:lpstr>PCE baseado no atraso relativo</vt:lpstr>
      <vt:lpstr>PCE baseado no atraso relativo</vt:lpstr>
      <vt:lpstr>Outros tipos de medidas para rodovias</vt:lpstr>
      <vt:lpstr>Método de regressão</vt:lpstr>
      <vt:lpstr>PCE baseado em veiculos-hora e tempo de viagem</vt:lpstr>
      <vt:lpstr>PCE baseado na formação de pelotões</vt:lpstr>
      <vt:lpstr>PCE baseado na velocidade utilizando regressão</vt:lpstr>
      <vt:lpstr>Comentarios Myung-Soon Chang. (Van Aerde and Yagar)</vt:lpstr>
      <vt:lpstr>PCE baseado na velocidade</vt:lpstr>
      <vt:lpstr>PCE em condições de trafego saturado</vt:lpstr>
      <vt:lpstr>Quais os problemas do PCE</vt:lpstr>
      <vt:lpstr>Quais os problemas do PCE</vt:lpstr>
      <vt:lpstr>PCE Values From Different Studies (McLean, 1989)</vt:lpstr>
      <vt:lpstr>Modelos Macroscópicos Avançados ...</vt:lpstr>
      <vt:lpstr>Slide 51</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Extensões do Modelo LWR {Lighthill-Whitham-Richards} </vt:lpstr>
      <vt:lpstr>Modelos analíticos híbridos</vt:lpstr>
      <vt:lpstr>Slide 64</vt:lpstr>
      <vt:lpstr>Slide 65</vt:lpstr>
      <vt:lpstr>Slide 66</vt:lpstr>
      <vt:lpstr>Slide 67</vt:lpstr>
      <vt:lpstr>Slide 68</vt:lpstr>
      <vt:lpstr>Slide 69</vt:lpstr>
      <vt:lpstr>Slide 70</vt:lpstr>
      <vt:lpstr>Laval.</vt:lpstr>
      <vt:lpstr>Laval.</vt:lpstr>
      <vt:lpstr>Laval.</vt:lpstr>
      <vt:lpstr>Laval.</vt:lpstr>
      <vt:lpstr>Laval.</vt:lpstr>
      <vt:lpstr>Laval.</vt:lpstr>
      <vt:lpstr>Laval.</vt:lpstr>
      <vt:lpstr>Laval.</vt:lpstr>
      <vt:lpstr>Laval.</vt:lpstr>
      <vt:lpstr>Laval.</vt:lpstr>
      <vt:lpstr>Slide 81</vt:lpstr>
      <vt:lpstr>Laval.</vt:lpstr>
      <vt:lpstr>Slide 83</vt:lpstr>
      <vt:lpstr>Laval.</vt:lpstr>
      <vt:lpstr>Laval.</vt:lpstr>
      <vt:lpstr>Laval.</vt:lpstr>
      <vt:lpstr>Slide 87</vt:lpstr>
      <vt:lpstr>Laval.</vt:lpstr>
      <vt:lpstr>Laval - Lane-changing in traffic streams</vt:lpstr>
      <vt:lpstr>Laval - Lane-changing in traffic streams</vt:lpstr>
      <vt:lpstr>Proposta....</vt:lpstr>
      <vt:lpstr>Bibliografia</vt:lpstr>
      <vt:lpstr>Bibliografia</vt:lpstr>
      <vt:lpstr>Bibliografia</vt:lpstr>
      <vt:lpstr>Hcm 1965</vt:lpstr>
      <vt:lpstr>Two lane higways hcm1965</vt:lpstr>
      <vt:lpstr>Back-up</vt:lpstr>
      <vt:lpstr>Conceito de PCE: fluxo homogêneo equivalente</vt:lpstr>
      <vt:lpstr>Conceito de PCE derivado: componente intrínseco</vt:lpstr>
      <vt:lpstr>Conceito de PCE derivado: componente extrínseco</vt:lpstr>
    </vt:vector>
  </TitlesOfParts>
  <Company>USP - PNV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Fator de Equivalencia</dc:title>
  <dc:creator>Marcus Kliewer</dc:creator>
  <cp:lastModifiedBy>Mc Jana</cp:lastModifiedBy>
  <cp:revision>1116</cp:revision>
  <dcterms:created xsi:type="dcterms:W3CDTF">2006-05-19T16:13:25Z</dcterms:created>
  <dcterms:modified xsi:type="dcterms:W3CDTF">2010-04-13T01:17:29Z</dcterms:modified>
</cp:coreProperties>
</file>