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84" r:id="rId5"/>
    <p:sldId id="285" r:id="rId6"/>
    <p:sldId id="293" r:id="rId7"/>
    <p:sldId id="295" r:id="rId8"/>
    <p:sldId id="259" r:id="rId9"/>
    <p:sldId id="264" r:id="rId10"/>
    <p:sldId id="280" r:id="rId11"/>
    <p:sldId id="289" r:id="rId12"/>
    <p:sldId id="265" r:id="rId13"/>
    <p:sldId id="281" r:id="rId14"/>
    <p:sldId id="294" r:id="rId15"/>
    <p:sldId id="279" r:id="rId16"/>
    <p:sldId id="290" r:id="rId17"/>
    <p:sldId id="291" r:id="rId18"/>
    <p:sldId id="292" r:id="rId19"/>
    <p:sldId id="296" r:id="rId20"/>
    <p:sldId id="302" r:id="rId21"/>
    <p:sldId id="297" r:id="rId22"/>
    <p:sldId id="303" r:id="rId23"/>
    <p:sldId id="298" r:id="rId24"/>
    <p:sldId id="304" r:id="rId25"/>
    <p:sldId id="300" r:id="rId26"/>
    <p:sldId id="301" r:id="rId27"/>
    <p:sldId id="266" r:id="rId28"/>
    <p:sldId id="283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pt-BR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pt-BR" dirty="0" err="1" smtClean="0"/>
            <a:t>Basics</a:t>
          </a:r>
          <a:r>
            <a:rPr lang="pt-BR" dirty="0" smtClean="0"/>
            <a:t> </a:t>
          </a:r>
          <a:r>
            <a:rPr lang="pt-BR" dirty="0" err="1" smtClean="0"/>
            <a:t>on</a:t>
          </a:r>
          <a:r>
            <a:rPr lang="pt-BR" dirty="0" smtClean="0"/>
            <a:t> Road </a:t>
          </a:r>
          <a:r>
            <a:rPr lang="pt-BR" dirty="0" err="1" smtClean="0"/>
            <a:t>Safety</a:t>
          </a:r>
          <a:r>
            <a:rPr lang="pt-BR" dirty="0" smtClean="0"/>
            <a:t> in </a:t>
          </a:r>
          <a:r>
            <a:rPr lang="pt-BR" dirty="0" err="1" smtClean="0"/>
            <a:t>Brazil</a:t>
          </a:r>
          <a:endParaRPr lang="pt-BR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pt-BR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pt-BR"/>
        </a:p>
      </dgm:t>
    </dgm:pt>
    <dgm:pt modelId="{AC5265C1-0BAB-4984-A634-E4518A8EC253}">
      <dgm:prSet phldrT="[Text]"/>
      <dgm:spPr/>
      <dgm:t>
        <a:bodyPr/>
        <a:lstStyle>
          <a:extLst/>
        </a:lstStyle>
        <a:p>
          <a:r>
            <a:rPr lang="pt-BR" dirty="0" err="1" smtClean="0"/>
            <a:t>Vulnerable</a:t>
          </a:r>
          <a:r>
            <a:rPr lang="pt-BR" dirty="0" smtClean="0"/>
            <a:t> Road </a:t>
          </a:r>
          <a:r>
            <a:rPr lang="pt-BR" dirty="0" err="1" smtClean="0"/>
            <a:t>Users</a:t>
          </a:r>
          <a:r>
            <a:rPr lang="pt-BR" dirty="0" smtClean="0"/>
            <a:t> in </a:t>
          </a:r>
          <a:r>
            <a:rPr lang="pt-BR" dirty="0" err="1" smtClean="0"/>
            <a:t>Brazil</a:t>
          </a:r>
          <a:endParaRPr lang="pt-BR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pt-BR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pt-BR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pt-BR" dirty="0" err="1" smtClean="0"/>
            <a:t>Vulnerable</a:t>
          </a:r>
          <a:r>
            <a:rPr lang="pt-BR" dirty="0" smtClean="0"/>
            <a:t> Road </a:t>
          </a:r>
          <a:r>
            <a:rPr lang="pt-BR" dirty="0" err="1" smtClean="0"/>
            <a:t>Users</a:t>
          </a:r>
          <a:r>
            <a:rPr lang="pt-BR" dirty="0" smtClean="0"/>
            <a:t> in </a:t>
          </a:r>
          <a:r>
            <a:rPr lang="pt-BR" dirty="0" err="1" smtClean="0"/>
            <a:t>Sp</a:t>
          </a:r>
          <a:endParaRPr lang="pt-BR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pt-BR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pt-BR"/>
        </a:p>
      </dgm:t>
    </dgm:pt>
    <dgm:pt modelId="{ECBD6B98-1CBE-4BAA-AB77-4873C9DB1799}">
      <dgm:prSet phldrT="[Text]"/>
      <dgm:spPr>
        <a:solidFill>
          <a:schemeClr val="accent6"/>
        </a:solidFill>
      </dgm:spPr>
      <dgm:t>
        <a:bodyPr/>
        <a:lstStyle>
          <a:extLst/>
        </a:lstStyle>
        <a:p>
          <a:r>
            <a:rPr lang="pt-BR" dirty="0" err="1" smtClean="0"/>
            <a:t>Constraints</a:t>
          </a:r>
          <a:r>
            <a:rPr lang="pt-BR" dirty="0" smtClean="0"/>
            <a:t>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Difficulties</a:t>
          </a:r>
          <a:r>
            <a:rPr lang="pt-BR" dirty="0" smtClean="0"/>
            <a:t> </a:t>
          </a:r>
          <a:endParaRPr lang="pt-BR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pt-BR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pt-BR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pt-BR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pt-BR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pt-BR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pt-BR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pt-BR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pt-BR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pt-BR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pt-BR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pt-BR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pt-BR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pt-BR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pt-BR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pt-BR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pt-BR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pt-BR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pt-BR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pt-BR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1617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pt-BR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pt-BR"/>
        </a:p>
      </dgm:t>
    </dgm:pt>
  </dgm:ptLst>
  <dgm:cxnLst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017561"/>
          <a:ext cx="441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743366"/>
          <a:ext cx="3577361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Basics</a:t>
          </a:r>
          <a:r>
            <a:rPr lang="pt-BR" sz="1700" kern="1200" dirty="0" smtClean="0"/>
            <a:t> </a:t>
          </a:r>
          <a:r>
            <a:rPr lang="pt-BR" sz="1700" kern="1200" dirty="0" err="1" smtClean="0"/>
            <a:t>on</a:t>
          </a:r>
          <a:r>
            <a:rPr lang="pt-BR" sz="1700" kern="1200" dirty="0" smtClean="0"/>
            <a:t> Road </a:t>
          </a:r>
          <a:r>
            <a:rPr lang="pt-BR" sz="1700" kern="1200" dirty="0" err="1" smtClean="0"/>
            <a:t>Safety</a:t>
          </a:r>
          <a:r>
            <a:rPr lang="pt-BR" sz="1700" kern="1200" dirty="0" smtClean="0"/>
            <a:t> in </a:t>
          </a:r>
          <a:r>
            <a:rPr lang="pt-BR" sz="1700" kern="1200" dirty="0" err="1" smtClean="0"/>
            <a:t>Brazil</a:t>
          </a:r>
          <a:endParaRPr lang="pt-BR" sz="1700" kern="1200" dirty="0"/>
        </a:p>
      </dsp:txBody>
      <dsp:txXfrm>
        <a:off x="241478" y="743366"/>
        <a:ext cx="3577361" cy="501840"/>
      </dsp:txXfrm>
    </dsp:sp>
    <dsp:sp modelId="{51228DB3-E7D4-486B-A0C1-9A59D129891F}">
      <dsp:nvSpPr>
        <dsp:cNvPr id="0" name=""/>
        <dsp:cNvSpPr/>
      </dsp:nvSpPr>
      <dsp:spPr>
        <a:xfrm>
          <a:off x="0" y="1788681"/>
          <a:ext cx="441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524001"/>
          <a:ext cx="3618353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Vulnerable</a:t>
          </a:r>
          <a:r>
            <a:rPr lang="pt-BR" sz="1700" kern="1200" dirty="0" smtClean="0"/>
            <a:t> Road </a:t>
          </a:r>
          <a:r>
            <a:rPr lang="pt-BR" sz="1700" kern="1200" dirty="0" err="1" smtClean="0"/>
            <a:t>Users</a:t>
          </a:r>
          <a:r>
            <a:rPr lang="pt-BR" sz="1700" kern="1200" dirty="0" smtClean="0"/>
            <a:t> in </a:t>
          </a:r>
          <a:r>
            <a:rPr lang="pt-BR" sz="1700" kern="1200" dirty="0" err="1" smtClean="0"/>
            <a:t>Brazil</a:t>
          </a:r>
          <a:endParaRPr lang="pt-BR" sz="1700" kern="1200" dirty="0"/>
        </a:p>
      </dsp:txBody>
      <dsp:txXfrm>
        <a:off x="241478" y="1524001"/>
        <a:ext cx="3618353" cy="501840"/>
      </dsp:txXfrm>
    </dsp:sp>
    <dsp:sp modelId="{2DB5D132-AB90-49A4-A479-F0988A86E33E}">
      <dsp:nvSpPr>
        <dsp:cNvPr id="0" name=""/>
        <dsp:cNvSpPr/>
      </dsp:nvSpPr>
      <dsp:spPr>
        <a:xfrm>
          <a:off x="0" y="2544687"/>
          <a:ext cx="441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285606"/>
          <a:ext cx="3618383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Vulnerable</a:t>
          </a:r>
          <a:r>
            <a:rPr lang="pt-BR" sz="1700" kern="1200" dirty="0" smtClean="0"/>
            <a:t> Road </a:t>
          </a:r>
          <a:r>
            <a:rPr lang="pt-BR" sz="1700" kern="1200" dirty="0" err="1" smtClean="0"/>
            <a:t>Users</a:t>
          </a:r>
          <a:r>
            <a:rPr lang="pt-BR" sz="1700" kern="1200" dirty="0" smtClean="0"/>
            <a:t> in </a:t>
          </a:r>
          <a:r>
            <a:rPr lang="pt-BR" sz="1700" kern="1200" dirty="0" err="1" smtClean="0"/>
            <a:t>Sp</a:t>
          </a:r>
          <a:endParaRPr lang="pt-BR" sz="1700" kern="1200" dirty="0"/>
        </a:p>
      </dsp:txBody>
      <dsp:txXfrm>
        <a:off x="220980" y="2285606"/>
        <a:ext cx="3618383" cy="501840"/>
      </dsp:txXfrm>
    </dsp:sp>
    <dsp:sp modelId="{56015E43-931D-4CAD-85C0-E9EB84437182}">
      <dsp:nvSpPr>
        <dsp:cNvPr id="0" name=""/>
        <dsp:cNvSpPr/>
      </dsp:nvSpPr>
      <dsp:spPr>
        <a:xfrm>
          <a:off x="0" y="3330921"/>
          <a:ext cx="441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220980" y="3080001"/>
          <a:ext cx="3594067" cy="50184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Constraints</a:t>
          </a:r>
          <a:r>
            <a:rPr lang="pt-BR" sz="1700" kern="1200" dirty="0" smtClean="0"/>
            <a:t> </a:t>
          </a:r>
          <a:r>
            <a:rPr lang="pt-BR" sz="1700" kern="1200" dirty="0" err="1" smtClean="0"/>
            <a:t>and</a:t>
          </a:r>
          <a:r>
            <a:rPr lang="pt-BR" sz="1700" kern="1200" dirty="0" smtClean="0"/>
            <a:t> </a:t>
          </a:r>
          <a:r>
            <a:rPr lang="pt-BR" sz="1700" kern="1200" dirty="0" err="1" smtClean="0"/>
            <a:t>Difficulties</a:t>
          </a:r>
          <a:r>
            <a:rPr lang="pt-BR" sz="1700" kern="1200" dirty="0" smtClean="0"/>
            <a:t> </a:t>
          </a:r>
          <a:endParaRPr lang="pt-BR" sz="1700" kern="1200" dirty="0"/>
        </a:p>
      </dsp:txBody>
      <dsp:txXfrm>
        <a:off x="220980" y="3080001"/>
        <a:ext cx="3594067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  <a:extLst/>
          </a:lstStyle>
          <a:p>
            <a:pPr>
              <a:defRPr/>
            </a:pPr>
            <a:fld id="{FADA3081-9D22-4875-9A27-B9EE42AFB9CA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  <a:extLst/>
          </a:lstStyle>
          <a:p>
            <a:pPr>
              <a:defRPr/>
            </a:pPr>
            <a:fld id="{C06FB268-8FDD-42FF-9756-6902B9DF2E36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00E60-4ADF-4AB8-9E3C-C2659A4DFE6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F0A8A4-78B3-474F-80AF-C51F9B73B37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0F6EE-BD27-4C39-BAE7-139A0B7B735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71CDE-584E-46A8-969E-CB0F9846FF5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ABF1E-0CDD-4CAF-B193-C397B1F64E6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BDD12-A915-4BFC-AA56-3643BA2050F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C287C-6857-4289-88D6-602DD3B2787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D3BE2-A183-4EF7-A92E-BD99BA5786F0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F0A8A4-78B3-474F-80AF-C51F9B73B37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0F6EE-BD27-4C39-BAE7-139A0B7B735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BDD12-A915-4BFC-AA56-3643BA2050F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7303F8-5FDB-4D66-B3A2-0DCC416DA5C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BDD12-A915-4BFC-AA56-3643BA2050F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BDD12-A915-4BFC-AA56-3643BA2050F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BDD12-A915-4BFC-AA56-3643BA2050F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BDD12-A915-4BFC-AA56-3643BA2050F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BDD12-A915-4BFC-AA56-3643BA2050F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0F6EE-BD27-4C39-BAE7-139A0B7B735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0F6EE-BD27-4C39-BAE7-139A0B7B735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0E51D-1CB9-4C55-89F8-0348EB71955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7BAF4-AC43-4E43-B04A-B75DF8BE34F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2750B-E569-4639-879D-60DF5E5492C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8D265-1CFD-4D66-8548-3B49D6FE5BF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D7D11-1E81-43B1-96EC-60106CED88B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BDD12-A915-4BFC-AA56-3643BA2050F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7B7519-CF8F-4B22-A44C-E19895739F1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13053-270A-453D-91E4-13AF069CE93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09872-2841-49A6-B0D8-5D41FFF41C7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13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Rectangle 4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Rectangle 5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Rectangle 5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Rectangle 5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Rectangle 6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Rectangle 6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pt-BR" sz="380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pt-BR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25953-8309-4F38-B755-A99334AAC6E2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3ADE5D-EECF-431C-B8D2-28D716022C68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5FDE-C7C8-44AF-89D1-531C76D39277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2714-BB32-48A5-9895-50C10917A0F3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pt-BR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lang="pt-BR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189C6-32FD-45F9-A42B-8796C4D22F81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679ECA-E054-4F8C-AFFE-25DA6018DCE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t-BR" sz="20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52B07E-F2A6-4805-8DA2-3617F13C9911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93057-B6BD-43C2-9130-CA1D14356C1B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eaLnBrk="1" latinLnBrk="0" hangingPunct="1">
              <a:defRPr kumimoji="0" lang="pt-BR" sz="400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pt-B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pt-BR" sz="2000" b="1"/>
            </a:lvl2pPr>
            <a:lvl3pPr eaLnBrk="1" latinLnBrk="0" hangingPunct="1">
              <a:buNone/>
              <a:defRPr kumimoji="0" lang="pt-BR" sz="1800" b="1"/>
            </a:lvl3pPr>
            <a:lvl4pPr eaLnBrk="1" latinLnBrk="0" hangingPunct="1">
              <a:buNone/>
              <a:defRPr kumimoji="0" lang="pt-BR" sz="1600" b="1"/>
            </a:lvl4pPr>
            <a:lvl5pPr eaLnBrk="1" latinLnBrk="0" hangingPunct="1">
              <a:buNone/>
              <a:defRPr kumimoji="0" lang="pt-BR"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pt-B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pt-BR" sz="2000" b="1"/>
            </a:lvl2pPr>
            <a:lvl3pPr eaLnBrk="1" latinLnBrk="0" hangingPunct="1">
              <a:buNone/>
              <a:defRPr kumimoji="0" lang="pt-BR" sz="1800" b="1"/>
            </a:lvl3pPr>
            <a:lvl4pPr eaLnBrk="1" latinLnBrk="0" hangingPunct="1">
              <a:buNone/>
              <a:defRPr kumimoji="0" lang="pt-BR" sz="1600" b="1"/>
            </a:lvl4pPr>
            <a:lvl5pPr eaLnBrk="1" latinLnBrk="0" hangingPunct="1">
              <a:buNone/>
              <a:defRPr kumimoji="0" lang="pt-BR"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6A71F9-29C3-4809-B9A0-8F646A410834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7CF3F6-50DE-46DF-B686-867149B9364F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pt-BR" sz="4000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9B5C-A70B-4AC7-8123-D7AF3C132566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FFC6-26F1-44CB-98B7-C3A0980F9158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7119B-3E27-4571-B008-82833F096BB1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C0620A-E12C-40FC-8DCB-D17C6774F3B6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pt-BR" sz="36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pt-BR" sz="1800"/>
            </a:lvl1pPr>
            <a:lvl2pPr eaLnBrk="1" latinLnBrk="0" hangingPunct="1">
              <a:buNone/>
              <a:defRPr kumimoji="0" lang="pt-BR" sz="1200"/>
            </a:lvl2pPr>
            <a:lvl3pPr eaLnBrk="1" latinLnBrk="0" hangingPunct="1">
              <a:buNone/>
              <a:defRPr kumimoji="0" lang="pt-BR" sz="1000"/>
            </a:lvl3pPr>
            <a:lvl4pPr eaLnBrk="1" latinLnBrk="0" hangingPunct="1">
              <a:buNone/>
              <a:defRPr kumimoji="0" lang="pt-BR" sz="900"/>
            </a:lvl4pPr>
            <a:lvl5pPr eaLnBrk="1" latinLnBrk="0" hangingPunct="1">
              <a:buNone/>
              <a:defRPr kumimoji="0" lang="pt-BR"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E7253F-5C40-404A-BB2F-7860F5844BEC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0D31F-267D-4ABC-AB16-A7134E303C63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pt-BR" sz="21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pt-BR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pt-BR" sz="1200"/>
            </a:lvl2pPr>
            <a:lvl3pPr eaLnBrk="1" latinLnBrk="0" hangingPunct="1">
              <a:defRPr kumimoji="0" lang="pt-BR" sz="1000"/>
            </a:lvl3pPr>
            <a:lvl4pPr eaLnBrk="1" latinLnBrk="0" hangingPunct="1">
              <a:defRPr kumimoji="0" lang="pt-BR" sz="900"/>
            </a:lvl4pPr>
            <a:lvl5pPr eaLnBrk="1" latinLnBrk="0" hangingPunct="1">
              <a:defRPr kumimoji="0" lang="pt-BR"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3735ED-8779-4E2E-9D6B-842A90DFECE0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F6B96E-82FB-441C-8CFC-7FA496C43324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121D1A9-315E-4130-8FDE-C16BC6DC11AF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FB2EE71-3A0A-4D96-BA4F-909ABD3D660F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63" r:id="rId8"/>
    <p:sldLayoutId id="214748366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pt-B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pt-B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lang="pt-BR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atran.gov.b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eguradoralider.com.br/estatisticas.asp" TargetMode="External"/><Relationship Id="rId4" Type="http://schemas.openxmlformats.org/officeDocument/2006/relationships/hyperlink" Target="http://w3.datasus.gov.br/datasus/index.php?area=02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cap="none" dirty="0" err="1" smtClean="0"/>
              <a:t>SaferBraIn</a:t>
            </a:r>
            <a:r>
              <a:rPr cap="none" dirty="0" smtClean="0"/>
              <a:t> - Final Meeting </a:t>
            </a:r>
            <a:br>
              <a:rPr cap="none" dirty="0" smtClean="0"/>
            </a:br>
            <a:r>
              <a:rPr cap="none" dirty="0" smtClean="0">
                <a:solidFill>
                  <a:schemeClr val="accent1"/>
                </a:solidFill>
              </a:rPr>
              <a:t>– Vulnerable Road Users and the Traffic Safety Problem in Brazil</a:t>
            </a:r>
            <a:endParaRPr cap="none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3"/>
          </a:xfrm>
        </p:spPr>
        <p:txBody>
          <a:bodyPr>
            <a:normAutofit lnSpcReduction="10000"/>
          </a:bodyPr>
          <a:lstStyle>
            <a:extLst/>
          </a:lstStyle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dirty="0" err="1" smtClean="0"/>
              <a:t>Eng.Hugo</a:t>
            </a:r>
            <a:r>
              <a:rPr dirty="0" smtClean="0"/>
              <a:t> </a:t>
            </a:r>
            <a:r>
              <a:rPr smtClean="0"/>
              <a:t>Pietrantonio, D.Sc.</a:t>
            </a:r>
            <a:br>
              <a:rPr smtClean="0"/>
            </a:br>
            <a:r>
              <a:rPr smtClean="0"/>
              <a:t>Department of Transportation Engineering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smtClean="0"/>
              <a:t>Escola Politécnica </a:t>
            </a:r>
            <a:r>
              <a:rPr dirty="0" smtClean="0"/>
              <a:t>–</a:t>
            </a:r>
            <a:r>
              <a:rPr smtClean="0"/>
              <a:t> University of São Paulo, Brazil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Accident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Data: is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there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a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trend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?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dirty="0" smtClean="0"/>
              <a:t>Major (recent) events:</a:t>
            </a:r>
            <a:br>
              <a:rPr dirty="0" smtClean="0"/>
            </a:br>
            <a:r>
              <a:rPr dirty="0" smtClean="0"/>
              <a:t>- 1990 and after: dissemination of electronic enforcement ...</a:t>
            </a:r>
            <a:br>
              <a:rPr dirty="0" smtClean="0"/>
            </a:br>
            <a:r>
              <a:rPr dirty="0" smtClean="0"/>
              <a:t>- 1998: new code (CTB) effective ... (even if not fully efficient ... but progressive licensing, punctuation of  driver offenses, increased fines, a national fund for traffic education ...)</a:t>
            </a:r>
            <a:br>
              <a:rPr dirty="0" smtClean="0"/>
            </a:br>
            <a:r>
              <a:rPr dirty="0" smtClean="0"/>
              <a:t>- 2005 and after: increased enforcement of </a:t>
            </a:r>
            <a:r>
              <a:rPr dirty="0" err="1" smtClean="0"/>
              <a:t>drink&amp;drive</a:t>
            </a:r>
            <a:r>
              <a:rPr dirty="0" smtClean="0"/>
              <a:t> law ... (several trials ... the last in 2011 ...)</a:t>
            </a:r>
            <a:br>
              <a:rPr dirty="0" smtClean="0"/>
            </a:br>
            <a:r>
              <a:rPr dirty="0" smtClean="0"/>
              <a:t>- large pressure for bureaucratic 'safety' actions (mandatory equipments, mandatory inspections, ... and other rent seeking biz ...)</a:t>
            </a:r>
          </a:p>
          <a:p>
            <a:r>
              <a:rPr dirty="0" smtClean="0"/>
              <a:t>Source: DATASUS; DENATRAN: change of data collection-RENAEST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743" y="1484784"/>
            <a:ext cx="4610753" cy="237626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33056"/>
            <a:ext cx="469121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76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atMod val="200000"/>
                  </a:schemeClr>
                </a:solidFill>
              </a:rPr>
              <a:t>What can make the Brazilian Traffic Safety Problem peculiar?</a:t>
            </a:r>
            <a:endParaRPr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5058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lang="en-US" dirty="0" smtClean="0"/>
              <a:t>Weak coordination at the national level ... No targets, no evaluation ...</a:t>
            </a:r>
          </a:p>
          <a:p>
            <a:r>
              <a:rPr lang="en-US" dirty="0" smtClean="0"/>
              <a:t>Institutional differences are clear but their conditioning effect is not:</a:t>
            </a:r>
            <a:br>
              <a:rPr lang="en-US" dirty="0" smtClean="0"/>
            </a:br>
            <a:r>
              <a:rPr lang="en-US" dirty="0" smtClean="0"/>
              <a:t>- dependence on enforcement ...</a:t>
            </a:r>
            <a:br>
              <a:rPr lang="en-US" dirty="0" smtClean="0"/>
            </a:br>
            <a:r>
              <a:rPr lang="en-US" dirty="0" smtClean="0"/>
              <a:t>- dependence on physical actions</a:t>
            </a:r>
            <a:br>
              <a:rPr lang="en-US" dirty="0" smtClean="0"/>
            </a:br>
            <a:r>
              <a:rPr lang="en-US" dirty="0" smtClean="0"/>
              <a:t>(failure of the judicial system) ...  </a:t>
            </a:r>
          </a:p>
          <a:p>
            <a:r>
              <a:rPr lang="en-US" dirty="0" smtClean="0"/>
              <a:t>Dynamic factors are also a major difference: rate of chance is much higher ... new developments are widespread around cities and "rural" areas (major and minor ones) ...</a:t>
            </a:r>
          </a:p>
          <a:p>
            <a:r>
              <a:rPr lang="en-US" dirty="0" smtClean="0"/>
              <a:t>Last, but not least (as usual): “poverties” are a constraint ... but mostly inequalities are noticeable and their effects have to be taken!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546" y="1412777"/>
            <a:ext cx="4608958" cy="237375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41341"/>
            <a:ext cx="4651879" cy="258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road Safety Problem in Brazil: POSITION OF VULNERABLE USERS AND THEIR accidents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Vulnerable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Users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: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Concept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and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Classes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6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dirty="0" smtClean="0"/>
              <a:t>Categories: pedestrians and cyclists</a:t>
            </a:r>
          </a:p>
          <a:p>
            <a:pPr>
              <a:spcBef>
                <a:spcPct val="0"/>
              </a:spcBef>
              <a:buSzTx/>
            </a:pPr>
            <a:r>
              <a:rPr lang="pt-BR" dirty="0" err="1" smtClean="0"/>
              <a:t>Risk</a:t>
            </a:r>
            <a:r>
              <a:rPr lang="pt-BR" dirty="0" smtClean="0"/>
              <a:t> </a:t>
            </a:r>
            <a:r>
              <a:rPr lang="pt-BR" dirty="0" err="1" smtClean="0"/>
              <a:t>groups</a:t>
            </a:r>
            <a:r>
              <a:rPr lang="pt-BR" dirty="0" smtClean="0"/>
              <a:t>: </a:t>
            </a:r>
            <a:r>
              <a:rPr lang="pt-BR" dirty="0" err="1" smtClean="0"/>
              <a:t>motorcyclists</a:t>
            </a:r>
            <a:r>
              <a:rPr lang="pt-BR" dirty="0" smtClean="0"/>
              <a:t>, </a:t>
            </a:r>
            <a:r>
              <a:rPr lang="pt-BR" dirty="0" err="1" smtClean="0"/>
              <a:t>others</a:t>
            </a:r>
            <a:r>
              <a:rPr lang="pt-BR" dirty="0" smtClean="0"/>
              <a:t> ...</a:t>
            </a:r>
            <a:endParaRPr lang="en-US" dirty="0" smtClean="0"/>
          </a:p>
          <a:p>
            <a:pPr>
              <a:spcBef>
                <a:spcPct val="0"/>
              </a:spcBef>
              <a:buSzTx/>
            </a:pPr>
            <a:r>
              <a:rPr lang="en-US" dirty="0" smtClean="0"/>
              <a:t>Pedestrians: despite being a major problem for several decades, uneven pressure for their protection ... Ordinance is unclear and ineffective </a:t>
            </a:r>
          </a:p>
          <a:p>
            <a:pPr>
              <a:spcBef>
                <a:spcPct val="0"/>
              </a:spcBef>
              <a:buSzTx/>
            </a:pPr>
            <a:r>
              <a:rPr lang="en-US" dirty="0" smtClean="0"/>
              <a:t>Cyclists: not a manifested problem as a rule (small numbers in most cities) ... Clear pressure from “green” groups and politicians aiming at “politically correct” actions ... Few specific rules … No control …</a:t>
            </a:r>
          </a:p>
          <a:p>
            <a:pPr>
              <a:spcBef>
                <a:spcPct val="0"/>
              </a:spcBef>
              <a:buSzTx/>
            </a:pPr>
            <a:r>
              <a:rPr lang="en-US" dirty="0" smtClean="0"/>
              <a:t>Motorcyclists: the newer problem ... Strong increase in fleet: around 10% annually ... Even greater rate of increase in fatalities and injuries ... No specific rules … No control …</a:t>
            </a:r>
          </a:p>
          <a:p>
            <a:endParaRPr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3"/>
            <a:ext cx="4572000" cy="47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133" y="2060848"/>
            <a:ext cx="464437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3388"/>
            <a:ext cx="62007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428625"/>
            <a:ext cx="6364287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428625"/>
            <a:ext cx="6500813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7" y="428625"/>
            <a:ext cx="6391275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Vulnerable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Users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: is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there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a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trend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?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6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106862" cy="4525963"/>
          </a:xfrm>
        </p:spPr>
        <p:txBody>
          <a:bodyPr/>
          <a:lstStyle/>
          <a:p>
            <a:pPr>
              <a:spcBef>
                <a:spcPct val="0"/>
              </a:spcBef>
              <a:buSzTx/>
            </a:pPr>
            <a:r>
              <a:rPr dirty="0" smtClean="0"/>
              <a:t>Major (recent) events:</a:t>
            </a:r>
            <a:br>
              <a:rPr dirty="0" smtClean="0"/>
            </a:br>
            <a:r>
              <a:rPr dirty="0" smtClean="0"/>
              <a:t>- none ... mostly external factors ...</a:t>
            </a:r>
          </a:p>
          <a:p>
            <a:pPr>
              <a:spcBef>
                <a:spcPct val="0"/>
              </a:spcBef>
              <a:buSzTx/>
            </a:pPr>
            <a:r>
              <a:rPr dirty="0" smtClean="0"/>
              <a:t>Pedestrians: Ordinance is unclear and ineffective ... Isolated efforts on enforcing priority ... Lack of efforts on Public Education ... (un)Justice ... </a:t>
            </a:r>
          </a:p>
          <a:p>
            <a:pPr>
              <a:spcBef>
                <a:spcPct val="0"/>
              </a:spcBef>
              <a:buSzTx/>
            </a:pPr>
            <a:r>
              <a:rPr lang="en-US" dirty="0" smtClean="0"/>
              <a:t>Cyclists: Infra-structure is increasing (in plans, at least) ... No specific rules: cyclists as vehicles … need of space/segregation  … Enforcement …</a:t>
            </a:r>
          </a:p>
          <a:p>
            <a:pPr>
              <a:spcBef>
                <a:spcPct val="0"/>
              </a:spcBef>
              <a:buSzTx/>
            </a:pPr>
            <a:r>
              <a:rPr dirty="0" smtClean="0"/>
              <a:t>Motorcyclists: Strong debate (how much to restraint?) ... Isolated efforts to build Infra-structure to motorcycles (Sp) ... </a:t>
            </a:r>
            <a:r>
              <a:rPr lang="en-US" dirty="0" smtClean="0"/>
              <a:t>No specific rules: </a:t>
            </a:r>
            <a:r>
              <a:rPr lang="en-US" dirty="0" err="1" smtClean="0"/>
              <a:t>motos</a:t>
            </a:r>
            <a:r>
              <a:rPr lang="en-US" dirty="0" smtClean="0"/>
              <a:t> as autos (but there are proposals for changing laws) … Enforcement: a major problem …</a:t>
            </a:r>
            <a:endParaRPr dirty="0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75123"/>
            <a:ext cx="4464496" cy="23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02822"/>
            <a:ext cx="4464496" cy="23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80928"/>
            <a:ext cx="44081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2272" y="3645024"/>
            <a:ext cx="4436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499167"/>
            <a:ext cx="4455393" cy="231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road Safety Problem - city/Sp: POSITION OF VULNERABLE USERS AND THEIR accidents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Accident Data: what about the City of Sp?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dirty="0" smtClean="0"/>
              <a:t>Major (recent) events:</a:t>
            </a:r>
            <a:br>
              <a:rPr dirty="0" smtClean="0"/>
            </a:br>
            <a:r>
              <a:rPr dirty="0" smtClean="0"/>
              <a:t>- 1992: mandatory use of safety belts and its enforcement;</a:t>
            </a:r>
            <a:br>
              <a:rPr dirty="0" smtClean="0"/>
            </a:br>
            <a:r>
              <a:rPr lang="en-US" dirty="0" smtClean="0"/>
              <a:t>- dissemination of electronic enforcement ... </a:t>
            </a:r>
            <a:br>
              <a:rPr lang="en-US" dirty="0" smtClean="0"/>
            </a:br>
            <a:r>
              <a:rPr dirty="0" smtClean="0"/>
              <a:t>- engagement in supporting the </a:t>
            </a:r>
            <a:r>
              <a:rPr lang="en-US" dirty="0" smtClean="0"/>
              <a:t>1998 new code (CTB) ...</a:t>
            </a:r>
            <a:br>
              <a:rPr lang="en-US" dirty="0" smtClean="0"/>
            </a:br>
            <a:r>
              <a:rPr lang="en-US" dirty="0" smtClean="0"/>
              <a:t>- engagement in enforcement of </a:t>
            </a:r>
            <a:r>
              <a:rPr lang="en-US" dirty="0" err="1" smtClean="0"/>
              <a:t>drink&amp;drive</a:t>
            </a:r>
            <a:r>
              <a:rPr lang="en-US" dirty="0" smtClean="0"/>
              <a:t> law ... </a:t>
            </a:r>
            <a:br>
              <a:rPr lang="en-US" dirty="0" smtClean="0"/>
            </a:br>
            <a:r>
              <a:rPr lang="en-US" dirty="0" smtClean="0"/>
              <a:t>- efforts in regulating </a:t>
            </a:r>
            <a:r>
              <a:rPr lang="en-US" dirty="0" err="1" smtClean="0"/>
              <a:t>moto</a:t>
            </a:r>
            <a:r>
              <a:rPr lang="en-US" dirty="0" smtClean="0"/>
              <a:t> services ... implementing </a:t>
            </a:r>
            <a:r>
              <a:rPr lang="en-US" dirty="0" err="1" smtClean="0"/>
              <a:t>moto</a:t>
            </a:r>
            <a:r>
              <a:rPr lang="en-US" dirty="0" smtClean="0"/>
              <a:t>-lanes ...</a:t>
            </a:r>
          </a:p>
          <a:p>
            <a:r>
              <a:rPr lang="en-US" dirty="0" smtClean="0"/>
              <a:t>- recent efforts: promotion of bicycle infra, enforcement of </a:t>
            </a:r>
            <a:r>
              <a:rPr lang="en-US" dirty="0" err="1" smtClean="0"/>
              <a:t>ped</a:t>
            </a:r>
            <a:r>
              <a:rPr lang="en-US" dirty="0" smtClean="0"/>
              <a:t> priority ... </a:t>
            </a:r>
          </a:p>
          <a:p>
            <a:r>
              <a:rPr lang="en-US" dirty="0" smtClean="0"/>
              <a:t>Own data collection system: using </a:t>
            </a:r>
            <a:r>
              <a:rPr dirty="0" smtClean="0"/>
              <a:t>police reports and feeding RENAEST, also studies/investigation ...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19784"/>
            <a:ext cx="4572001" cy="31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3627462"/>
            <a:ext cx="4536504" cy="318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VRU Safety Problem in the City of Sp ...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5058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dirty="0" smtClean="0"/>
              <a:t>General Accident Analysis:</a:t>
            </a:r>
            <a:br>
              <a:rPr dirty="0" smtClean="0"/>
            </a:br>
            <a:r>
              <a:rPr dirty="0" smtClean="0"/>
              <a:t>- a new database built</a:t>
            </a:r>
            <a:r>
              <a:rPr lang="en-US" dirty="0" smtClean="0"/>
              <a:t> on SAF ...</a:t>
            </a:r>
            <a:br>
              <a:rPr lang="en-US" dirty="0" smtClean="0"/>
            </a:br>
            <a:r>
              <a:rPr lang="en-US" dirty="0" smtClean="0"/>
              <a:t>- a new interpretative approach ...</a:t>
            </a:r>
            <a:br>
              <a:rPr lang="en-US" dirty="0" smtClean="0"/>
            </a:br>
            <a:r>
              <a:rPr lang="en-US" dirty="0" smtClean="0"/>
              <a:t>- a spatial disaggregat</a:t>
            </a:r>
            <a:r>
              <a:rPr dirty="0" smtClean="0"/>
              <a:t>ion ...</a:t>
            </a:r>
            <a:br>
              <a:rPr dirty="0" smtClean="0"/>
            </a:br>
            <a:r>
              <a:rPr dirty="0" smtClean="0"/>
              <a:t>- a</a:t>
            </a:r>
            <a:r>
              <a:rPr lang="pt-BR" dirty="0" smtClean="0"/>
              <a:t>n</a:t>
            </a:r>
            <a:r>
              <a:rPr dirty="0" smtClean="0"/>
              <a:t> investigation on RIF data ... </a:t>
            </a:r>
          </a:p>
          <a:p>
            <a:r>
              <a:rPr dirty="0" smtClean="0"/>
              <a:t> All records (and the description of accidents available on SAF data) were screened for contributory factors for accidents and fatalities (the question is: will it work?)</a:t>
            </a:r>
          </a:p>
          <a:p>
            <a:r>
              <a:rPr lang="en-US" dirty="0" smtClean="0"/>
              <a:t>Inspiration: TRACE</a:t>
            </a:r>
            <a:r>
              <a:rPr lang="en-US" i="1" dirty="0" smtClean="0"/>
              <a:t>-Traffic Accident Causation in Europe</a:t>
            </a:r>
            <a:r>
              <a:rPr lang="en-US" dirty="0" smtClean="0"/>
              <a:t> ... Revival of the interest in In-Depth Studies of Accidents ... Description of the full dynamic of events before, during and after the accident occurrence ...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81811"/>
            <a:ext cx="2232248" cy="27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0408" y="1137532"/>
            <a:ext cx="1900064" cy="278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716016" y="4078957"/>
          <a:ext cx="2133600" cy="952500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Age Groups</a:t>
                      </a:r>
                      <a:endParaRPr lang="pt-B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From Age/To Age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Children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Youngers</a:t>
                      </a:r>
                      <a:endParaRPr lang="pt-B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Adults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Olders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742657" y="5231085"/>
          <a:ext cx="2133599" cy="1438275"/>
        </p:xfrm>
        <a:graphic>
          <a:graphicData uri="http://schemas.openxmlformats.org/drawingml/2006/table">
            <a:tbl>
              <a:tblPr/>
              <a:tblGrid>
                <a:gridCol w="793107"/>
                <a:gridCol w="77894"/>
                <a:gridCol w="469491"/>
                <a:gridCol w="793107"/>
              </a:tblGrid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Periods of 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the Day</a:t>
                      </a:r>
                      <a:endParaRPr lang="pt-B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From Hour/To Hour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Late Night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Early Morning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Morning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Mid Day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Afternoon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Early Night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Night</a:t>
                      </a: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236296" y="407707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err="1" smtClean="0"/>
              <a:t>And</a:t>
            </a:r>
            <a:r>
              <a:rPr lang="pt-BR" sz="1000" b="1" dirty="0" smtClean="0"/>
              <a:t> </a:t>
            </a:r>
            <a:r>
              <a:rPr lang="pt-BR" sz="1000" b="1" dirty="0" err="1" smtClean="0"/>
              <a:t>gender</a:t>
            </a:r>
            <a:endParaRPr lang="pt-BR" sz="1000" b="1" dirty="0"/>
          </a:p>
        </p:txBody>
      </p:sp>
      <p:sp>
        <p:nvSpPr>
          <p:cNvPr id="12" name="Retângulo 11"/>
          <p:cNvSpPr/>
          <p:nvPr/>
        </p:nvSpPr>
        <p:spPr>
          <a:xfrm>
            <a:off x="7309282" y="5271011"/>
            <a:ext cx="11224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err="1" smtClean="0"/>
              <a:t>And</a:t>
            </a:r>
            <a:r>
              <a:rPr lang="pt-BR" sz="1000" b="1" dirty="0" smtClean="0"/>
              <a:t> </a:t>
            </a:r>
            <a:r>
              <a:rPr lang="pt-BR" sz="1000" b="1" dirty="0" err="1" smtClean="0"/>
              <a:t>week-ends</a:t>
            </a:r>
            <a:endParaRPr lang="pt-B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72008" y="746695"/>
          <a:ext cx="3347864" cy="4914553"/>
        </p:xfrm>
        <a:graphic>
          <a:graphicData uri="http://schemas.openxmlformats.org/presentationml/2006/ole">
            <p:oleObj spid="_x0000_s5121" name="Imagem de Bitmap" r:id="rId4" imgW="4761905" imgH="6706536" progId="PBrush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331640" y="746693"/>
          <a:ext cx="3248446" cy="4914555"/>
        </p:xfrm>
        <a:graphic>
          <a:graphicData uri="http://schemas.openxmlformats.org/presentationml/2006/ole">
            <p:oleObj spid="_x0000_s5123" name="Imagem de Bitmap" r:id="rId5" imgW="4610744" imgH="6571429" progId="PBrush">
              <p:embed/>
            </p:oleObj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732182"/>
            <a:ext cx="3183355" cy="4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4976" y="745008"/>
            <a:ext cx="3133528" cy="491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83568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Incidence</a:t>
            </a:r>
            <a:r>
              <a:rPr lang="pt-BR" sz="2800" dirty="0" smtClean="0"/>
              <a:t> </a:t>
            </a:r>
            <a:r>
              <a:rPr lang="pt-BR" sz="2800" dirty="0" err="1" smtClean="0"/>
              <a:t>by</a:t>
            </a:r>
            <a:r>
              <a:rPr lang="pt-BR" sz="2800" dirty="0" smtClean="0"/>
              <a:t> Age </a:t>
            </a:r>
            <a:r>
              <a:rPr lang="pt-BR" sz="2800" dirty="0" err="1" smtClean="0"/>
              <a:t>Group</a:t>
            </a:r>
            <a:endParaRPr lang="pt-BR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67544" y="57332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Peds</a:t>
            </a:r>
            <a:r>
              <a:rPr lang="pt-BR" dirty="0" smtClean="0"/>
              <a:t>: SURR/FRIN; similar </a:t>
            </a:r>
            <a:r>
              <a:rPr lang="pt-BR" dirty="0" err="1" smtClean="0"/>
              <a:t>patterns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mainly</a:t>
            </a:r>
            <a:r>
              <a:rPr lang="pt-BR" dirty="0" smtClean="0"/>
              <a:t> </a:t>
            </a:r>
            <a:r>
              <a:rPr lang="pt-BR" dirty="0" err="1" smtClean="0"/>
              <a:t>adults</a:t>
            </a:r>
            <a:r>
              <a:rPr lang="pt-BR" dirty="0" smtClean="0"/>
              <a:t>: 50%; 50% in pop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high</a:t>
            </a:r>
            <a:r>
              <a:rPr lang="pt-BR" dirty="0" smtClean="0"/>
              <a:t> </a:t>
            </a:r>
            <a:r>
              <a:rPr lang="pt-BR" dirty="0" err="1" smtClean="0"/>
              <a:t>risk</a:t>
            </a:r>
            <a:r>
              <a:rPr lang="pt-BR" dirty="0" smtClean="0"/>
              <a:t> for </a:t>
            </a:r>
            <a:r>
              <a:rPr lang="pt-BR" dirty="0" err="1" smtClean="0"/>
              <a:t>olders</a:t>
            </a:r>
            <a:r>
              <a:rPr lang="pt-BR" dirty="0" smtClean="0"/>
              <a:t>: 35%; 12%pop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relevant</a:t>
            </a:r>
            <a:r>
              <a:rPr lang="pt-BR" dirty="0" smtClean="0"/>
              <a:t> for </a:t>
            </a:r>
            <a:r>
              <a:rPr lang="pt-BR" dirty="0" err="1" smtClean="0"/>
              <a:t>children</a:t>
            </a:r>
            <a:r>
              <a:rPr lang="pt-BR" dirty="0" smtClean="0"/>
              <a:t>: 6%; ...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499992" y="57332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Bics</a:t>
            </a:r>
            <a:r>
              <a:rPr lang="pt-BR" dirty="0" smtClean="0"/>
              <a:t>: </a:t>
            </a:r>
            <a:r>
              <a:rPr lang="pt-BR" dirty="0" err="1" smtClean="0"/>
              <a:t>rare</a:t>
            </a:r>
            <a:r>
              <a:rPr lang="pt-BR" dirty="0" smtClean="0"/>
              <a:t> in </a:t>
            </a:r>
            <a:r>
              <a:rPr lang="pt-BR" dirty="0" smtClean="0"/>
              <a:t>CENT; </a:t>
            </a:r>
            <a:r>
              <a:rPr lang="pt-BR" dirty="0" smtClean="0"/>
              <a:t>small </a:t>
            </a:r>
            <a:r>
              <a:rPr lang="pt-BR" dirty="0" err="1" smtClean="0"/>
              <a:t>numbers</a:t>
            </a:r>
            <a:r>
              <a:rPr lang="pt-BR" dirty="0" smtClean="0"/>
              <a:t> ...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mainly</a:t>
            </a:r>
            <a:r>
              <a:rPr lang="pt-BR" dirty="0" smtClean="0"/>
              <a:t> </a:t>
            </a:r>
            <a:r>
              <a:rPr lang="pt-BR" dirty="0" err="1" smtClean="0"/>
              <a:t>adults&amp;youngers</a:t>
            </a:r>
            <a:r>
              <a:rPr lang="pt-BR" dirty="0" smtClean="0"/>
              <a:t>: 57%&amp;20%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high</a:t>
            </a:r>
            <a:r>
              <a:rPr lang="pt-BR" dirty="0" smtClean="0"/>
              <a:t> </a:t>
            </a:r>
            <a:r>
              <a:rPr lang="pt-BR" dirty="0" err="1" smtClean="0"/>
              <a:t>risk</a:t>
            </a:r>
            <a:r>
              <a:rPr lang="pt-BR" dirty="0" smtClean="0"/>
              <a:t> for </a:t>
            </a:r>
            <a:r>
              <a:rPr lang="pt-BR" dirty="0" err="1" smtClean="0"/>
              <a:t>children</a:t>
            </a:r>
            <a:r>
              <a:rPr lang="pt-BR" dirty="0" smtClean="0"/>
              <a:t>: 19%; 24%pop</a:t>
            </a:r>
            <a:br>
              <a:rPr lang="pt-BR" dirty="0" smtClean="0"/>
            </a:br>
            <a:r>
              <a:rPr lang="pt-BR" dirty="0" smtClean="0"/>
              <a:t>- irregular </a:t>
            </a:r>
            <a:r>
              <a:rPr lang="pt-BR" dirty="0" err="1" smtClean="0"/>
              <a:t>patterns</a:t>
            </a:r>
            <a:r>
              <a:rPr lang="pt-BR" dirty="0" smtClean="0"/>
              <a:t> (small </a:t>
            </a:r>
            <a:r>
              <a:rPr lang="pt-BR" dirty="0" err="1" smtClean="0"/>
              <a:t>numbers</a:t>
            </a:r>
            <a:r>
              <a:rPr lang="pt-BR" dirty="0" smtClean="0"/>
              <a:t>) 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SaferBraIn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smtClean="0">
                <a:solidFill>
                  <a:schemeClr val="accent1"/>
                </a:solidFill>
              </a:rPr>
              <a:t>– VRUs of Brazil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4338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dirty="0" smtClean="0"/>
              <a:t>Goal:</a:t>
            </a:r>
            <a:br>
              <a:rPr dirty="0" smtClean="0"/>
            </a:br>
            <a:r>
              <a:rPr dirty="0" smtClean="0"/>
              <a:t>- review the basic features of the road safety problem in Brazil and its impact on vulnerable road users (</a:t>
            </a:r>
            <a:r>
              <a:rPr dirty="0" err="1" smtClean="0"/>
              <a:t>VRUsers</a:t>
            </a:r>
            <a:r>
              <a:rPr dirty="0" smtClean="0"/>
              <a:t>) especially ...</a:t>
            </a:r>
          </a:p>
          <a:p>
            <a:pPr>
              <a:lnSpc>
                <a:spcPct val="114000"/>
              </a:lnSpc>
            </a:pPr>
            <a:r>
              <a:rPr dirty="0" smtClean="0"/>
              <a:t>- </a:t>
            </a:r>
            <a:r>
              <a:rPr lang="pt-BR" dirty="0" smtClean="0"/>
              <a:t>d</a:t>
            </a:r>
            <a:r>
              <a:rPr dirty="0" err="1" smtClean="0"/>
              <a:t>iscuss</a:t>
            </a:r>
            <a:r>
              <a:rPr dirty="0" smtClean="0"/>
              <a:t> features of the  VRUs</a:t>
            </a:r>
            <a:r>
              <a:rPr lang="pt-BR" dirty="0" smtClean="0"/>
              <a:t>´</a:t>
            </a:r>
            <a:r>
              <a:rPr dirty="0" smtClean="0"/>
              <a:t> safety problems in Brazil, perhaps conditioning approaches that can be effective in reducing the current burden!</a:t>
            </a:r>
            <a:endParaRPr sz="2400" dirty="0" smtClean="0"/>
          </a:p>
          <a:p>
            <a:endParaRPr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71406" y="772466"/>
          <a:ext cx="3204450" cy="4712927"/>
        </p:xfrm>
        <a:graphic>
          <a:graphicData uri="http://schemas.openxmlformats.org/presentationml/2006/ole">
            <p:oleObj spid="_x0000_s62468" name="Imagem de Bitmap" r:id="rId4" imgW="4800000" imgH="6657143" progId="PBrush">
              <p:embed/>
            </p:oleObj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115616" y="772466"/>
          <a:ext cx="3327274" cy="4712927"/>
        </p:xfrm>
        <a:graphic>
          <a:graphicData uri="http://schemas.openxmlformats.org/presentationml/2006/ole">
            <p:oleObj spid="_x0000_s62469" name="Imagem de Bitmap" r:id="rId5" imgW="4791744" imgH="5695238" progId="PBrush">
              <p:embed/>
            </p:oleObj>
          </a:graphicData>
        </a:graphic>
      </p:graphicFrame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764704"/>
            <a:ext cx="3278558" cy="473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9189" y="772466"/>
            <a:ext cx="3229315" cy="471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83568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Incidence</a:t>
            </a:r>
            <a:r>
              <a:rPr lang="pt-BR" sz="2800" dirty="0" smtClean="0"/>
              <a:t> </a:t>
            </a:r>
            <a:r>
              <a:rPr lang="pt-BR" sz="2800" dirty="0" err="1" smtClean="0"/>
              <a:t>by</a:t>
            </a:r>
            <a:r>
              <a:rPr lang="pt-BR" sz="2800" dirty="0" smtClean="0"/>
              <a:t> </a:t>
            </a:r>
            <a:r>
              <a:rPr lang="pt-BR" sz="2800" dirty="0" err="1" smtClean="0"/>
              <a:t>Gender</a:t>
            </a:r>
            <a:endParaRPr lang="pt-BR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67544" y="57332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Peds</a:t>
            </a:r>
            <a:r>
              <a:rPr lang="pt-BR" dirty="0" smtClean="0"/>
              <a:t>: </a:t>
            </a:r>
            <a:r>
              <a:rPr lang="pt-BR" dirty="0" err="1" smtClean="0"/>
              <a:t>activity</a:t>
            </a:r>
            <a:r>
              <a:rPr lang="pt-BR" dirty="0" smtClean="0"/>
              <a:t> </a:t>
            </a:r>
            <a:r>
              <a:rPr lang="pt-BR" dirty="0" err="1" smtClean="0"/>
              <a:t>areasXhigh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 </a:t>
            </a:r>
            <a:r>
              <a:rPr lang="pt-BR" dirty="0" err="1" smtClean="0"/>
              <a:t>roads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women</a:t>
            </a:r>
            <a:r>
              <a:rPr lang="pt-BR" dirty="0" smtClean="0"/>
              <a:t> more </a:t>
            </a:r>
            <a:r>
              <a:rPr lang="pt-BR" dirty="0" err="1" smtClean="0"/>
              <a:t>present</a:t>
            </a:r>
            <a:r>
              <a:rPr lang="pt-BR" dirty="0" smtClean="0"/>
              <a:t>: 29% </a:t>
            </a:r>
            <a:r>
              <a:rPr lang="pt-BR" dirty="0" err="1" smtClean="0"/>
              <a:t>not</a:t>
            </a:r>
            <a:r>
              <a:rPr lang="pt-BR" dirty="0" smtClean="0"/>
              <a:t> usual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even</a:t>
            </a:r>
            <a:r>
              <a:rPr lang="pt-BR" dirty="0" smtClean="0"/>
              <a:t> more in </a:t>
            </a:r>
            <a:r>
              <a:rPr lang="pt-BR" dirty="0" err="1" smtClean="0"/>
              <a:t>activity</a:t>
            </a:r>
            <a:r>
              <a:rPr lang="pt-BR" dirty="0" smtClean="0"/>
              <a:t> </a:t>
            </a:r>
            <a:r>
              <a:rPr lang="pt-BR" dirty="0" err="1" smtClean="0"/>
              <a:t>areas</a:t>
            </a:r>
            <a:r>
              <a:rPr lang="pt-BR" dirty="0" smtClean="0"/>
              <a:t> ...</a:t>
            </a:r>
            <a:br>
              <a:rPr lang="pt-BR" dirty="0" smtClean="0"/>
            </a:br>
            <a:r>
              <a:rPr lang="pt-BR" dirty="0" smtClean="0"/>
              <a:t>- peculiar: 50% </a:t>
            </a:r>
            <a:r>
              <a:rPr lang="pt-BR" dirty="0" err="1" smtClean="0"/>
              <a:t>olders</a:t>
            </a:r>
            <a:r>
              <a:rPr lang="pt-BR" dirty="0" smtClean="0"/>
              <a:t> for </a:t>
            </a:r>
            <a:r>
              <a:rPr lang="pt-BR" dirty="0" err="1" smtClean="0"/>
              <a:t>females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499992" y="57332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Bics</a:t>
            </a:r>
            <a:r>
              <a:rPr lang="pt-BR" dirty="0" smtClean="0"/>
              <a:t>: </a:t>
            </a:r>
            <a:r>
              <a:rPr lang="pt-BR" dirty="0" err="1" smtClean="0"/>
              <a:t>almost</a:t>
            </a:r>
            <a:r>
              <a:rPr lang="pt-BR" dirty="0" smtClean="0"/>
              <a:t> </a:t>
            </a:r>
            <a:r>
              <a:rPr lang="pt-BR" dirty="0" err="1" smtClean="0"/>
              <a:t>exclusively</a:t>
            </a:r>
            <a:r>
              <a:rPr lang="pt-BR" dirty="0" smtClean="0"/>
              <a:t> males</a:t>
            </a:r>
            <a:br>
              <a:rPr lang="pt-BR" dirty="0" smtClean="0"/>
            </a:br>
            <a:r>
              <a:rPr lang="pt-BR" dirty="0" smtClean="0"/>
              <a:t>- irregular </a:t>
            </a:r>
            <a:r>
              <a:rPr lang="pt-BR" dirty="0" err="1" smtClean="0"/>
              <a:t>pattern</a:t>
            </a:r>
            <a:r>
              <a:rPr lang="pt-BR" dirty="0" smtClean="0"/>
              <a:t> (small </a:t>
            </a:r>
            <a:r>
              <a:rPr lang="pt-BR" dirty="0" err="1" smtClean="0"/>
              <a:t>numbers</a:t>
            </a:r>
            <a:r>
              <a:rPr lang="pt-BR" dirty="0" smtClean="0"/>
              <a:t>) ...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relevant</a:t>
            </a:r>
            <a:r>
              <a:rPr lang="pt-BR" dirty="0" smtClean="0"/>
              <a:t> </a:t>
            </a:r>
            <a:r>
              <a:rPr lang="pt-BR" dirty="0" err="1" smtClean="0"/>
              <a:t>risk</a:t>
            </a:r>
            <a:r>
              <a:rPr lang="pt-BR" dirty="0" smtClean="0"/>
              <a:t>: </a:t>
            </a:r>
            <a:r>
              <a:rPr lang="pt-BR" dirty="0" err="1" smtClean="0"/>
              <a:t>women</a:t>
            </a:r>
            <a:r>
              <a:rPr lang="pt-BR" dirty="0" smtClean="0"/>
              <a:t> in FRIN ...</a:t>
            </a:r>
            <a:br>
              <a:rPr lang="pt-BR" dirty="0" smtClean="0"/>
            </a:br>
            <a:r>
              <a:rPr lang="pt-BR" dirty="0" smtClean="0"/>
              <a:t>- peculiar: 12% </a:t>
            </a:r>
            <a:r>
              <a:rPr lang="pt-BR" dirty="0" err="1" smtClean="0"/>
              <a:t>women</a:t>
            </a:r>
            <a:r>
              <a:rPr lang="pt-BR" dirty="0" smtClean="0"/>
              <a:t> for </a:t>
            </a:r>
            <a:r>
              <a:rPr lang="pt-BR" dirty="0" err="1" smtClean="0"/>
              <a:t>youngers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27917" y="764704"/>
          <a:ext cx="3103923" cy="4477792"/>
        </p:xfrm>
        <a:graphic>
          <a:graphicData uri="http://schemas.openxmlformats.org/presentationml/2006/ole">
            <p:oleObj spid="_x0000_s58374" name="Imagem de Bitmap" r:id="rId4" imgW="4828571" imgH="7400000" progId="PBrush">
              <p:embed/>
            </p:oleObj>
          </a:graphicData>
        </a:graphic>
      </p:graphicFrame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899592" y="764704"/>
          <a:ext cx="3384376" cy="4477791"/>
        </p:xfrm>
        <a:graphic>
          <a:graphicData uri="http://schemas.openxmlformats.org/presentationml/2006/ole">
            <p:oleObj spid="_x0000_s58376" name="Imagem de Bitmap" r:id="rId5" imgW="4982270" imgH="6638095" progId="PBrush">
              <p:embed/>
            </p:oleObj>
          </a:graphicData>
        </a:graphic>
      </p:graphicFrame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83568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Incidence</a:t>
            </a:r>
            <a:r>
              <a:rPr lang="pt-BR" sz="2800" dirty="0" smtClean="0"/>
              <a:t> </a:t>
            </a:r>
            <a:r>
              <a:rPr lang="pt-BR" sz="2800" dirty="0" err="1" smtClean="0"/>
              <a:t>by</a:t>
            </a:r>
            <a:r>
              <a:rPr lang="pt-BR" sz="2800" dirty="0" smtClean="0"/>
              <a:t> </a:t>
            </a:r>
            <a:r>
              <a:rPr lang="pt-BR" sz="2800" dirty="0" err="1" smtClean="0"/>
              <a:t>Period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Day</a:t>
            </a:r>
            <a:endParaRPr lang="pt-BR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67544" y="57332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Peds</a:t>
            </a:r>
            <a:r>
              <a:rPr lang="pt-BR" dirty="0" smtClean="0"/>
              <a:t>: </a:t>
            </a:r>
            <a:r>
              <a:rPr lang="pt-BR" dirty="0" err="1" smtClean="0"/>
              <a:t>peak&amp;working</a:t>
            </a:r>
            <a:r>
              <a:rPr lang="pt-BR" dirty="0" smtClean="0"/>
              <a:t> </a:t>
            </a:r>
            <a:r>
              <a:rPr lang="pt-BR" dirty="0" err="1" smtClean="0"/>
              <a:t>hours</a:t>
            </a:r>
            <a:r>
              <a:rPr lang="pt-BR" dirty="0" smtClean="0"/>
              <a:t>; </a:t>
            </a:r>
            <a:r>
              <a:rPr lang="pt-BR" dirty="0" err="1" smtClean="0"/>
              <a:t>also</a:t>
            </a:r>
            <a:r>
              <a:rPr lang="pt-BR" dirty="0" smtClean="0"/>
              <a:t> </a:t>
            </a:r>
            <a:r>
              <a:rPr lang="pt-BR" dirty="0" err="1" smtClean="0"/>
              <a:t>night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similar </a:t>
            </a:r>
            <a:r>
              <a:rPr lang="pt-BR" dirty="0" err="1" smtClean="0"/>
              <a:t>patterns</a:t>
            </a:r>
            <a:r>
              <a:rPr lang="pt-BR" dirty="0" smtClean="0"/>
              <a:t> in </a:t>
            </a:r>
            <a:r>
              <a:rPr lang="pt-BR" dirty="0" err="1" smtClean="0"/>
              <a:t>activity</a:t>
            </a:r>
            <a:r>
              <a:rPr lang="pt-BR" dirty="0" smtClean="0"/>
              <a:t> </a:t>
            </a:r>
            <a:r>
              <a:rPr lang="pt-BR" dirty="0" err="1" smtClean="0"/>
              <a:t>areas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high</a:t>
            </a:r>
            <a:r>
              <a:rPr lang="pt-BR" dirty="0" smtClean="0"/>
              <a:t> </a:t>
            </a:r>
            <a:r>
              <a:rPr lang="pt-BR" dirty="0" err="1" smtClean="0"/>
              <a:t>speed</a:t>
            </a:r>
            <a:r>
              <a:rPr lang="pt-BR" dirty="0" smtClean="0"/>
              <a:t> </a:t>
            </a:r>
            <a:r>
              <a:rPr lang="pt-BR" dirty="0" err="1" smtClean="0"/>
              <a:t>roads</a:t>
            </a:r>
            <a:r>
              <a:rPr lang="pt-BR" dirty="0" smtClean="0"/>
              <a:t>: more in </a:t>
            </a:r>
            <a:r>
              <a:rPr lang="pt-BR" dirty="0" err="1" smtClean="0"/>
              <a:t>night</a:t>
            </a:r>
            <a:r>
              <a:rPr lang="pt-BR" dirty="0" smtClean="0"/>
              <a:t>, </a:t>
            </a:r>
            <a:r>
              <a:rPr lang="pt-BR" dirty="0" err="1" smtClean="0"/>
              <a:t>early</a:t>
            </a:r>
            <a:r>
              <a:rPr lang="pt-BR" dirty="0" smtClean="0"/>
              <a:t> </a:t>
            </a:r>
            <a:r>
              <a:rPr lang="pt-BR" dirty="0" err="1" smtClean="0"/>
              <a:t>morning</a:t>
            </a:r>
            <a:r>
              <a:rPr lang="pt-BR" dirty="0" smtClean="0"/>
              <a:t>, late </a:t>
            </a:r>
            <a:r>
              <a:rPr lang="pt-BR" dirty="0" err="1" smtClean="0"/>
              <a:t>night</a:t>
            </a:r>
            <a:r>
              <a:rPr lang="pt-BR" dirty="0" smtClean="0"/>
              <a:t>, </a:t>
            </a:r>
            <a:r>
              <a:rPr lang="pt-BR" dirty="0" smtClean="0"/>
              <a:t>weekend ...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99992" y="57332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Bics</a:t>
            </a:r>
            <a:r>
              <a:rPr lang="pt-BR" dirty="0" smtClean="0"/>
              <a:t>: </a:t>
            </a:r>
            <a:r>
              <a:rPr lang="pt-BR" dirty="0" err="1" smtClean="0"/>
              <a:t>pattern</a:t>
            </a:r>
            <a:r>
              <a:rPr lang="pt-BR" dirty="0" smtClean="0"/>
              <a:t> in SURR/FRIN </a:t>
            </a:r>
            <a:r>
              <a:rPr lang="pt-BR" dirty="0" err="1" smtClean="0"/>
              <a:t>only</a:t>
            </a:r>
            <a:r>
              <a:rPr lang="pt-BR" dirty="0" smtClean="0"/>
              <a:t> ...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- similar to </a:t>
            </a:r>
            <a:r>
              <a:rPr lang="pt-BR" dirty="0" err="1" smtClean="0"/>
              <a:t>peds</a:t>
            </a:r>
            <a:r>
              <a:rPr lang="pt-BR" dirty="0" smtClean="0"/>
              <a:t>, </a:t>
            </a:r>
            <a:r>
              <a:rPr lang="pt-BR" dirty="0" err="1" smtClean="0"/>
              <a:t>even</a:t>
            </a:r>
            <a:r>
              <a:rPr lang="pt-BR" dirty="0" smtClean="0"/>
              <a:t> in weekends ...</a:t>
            </a:r>
            <a:br>
              <a:rPr lang="pt-BR" dirty="0" smtClean="0"/>
            </a:br>
            <a:r>
              <a:rPr lang="pt-BR" dirty="0" smtClean="0"/>
              <a:t>- small </a:t>
            </a:r>
            <a:r>
              <a:rPr lang="pt-BR" dirty="0" err="1" smtClean="0"/>
              <a:t>numbers</a:t>
            </a:r>
            <a:r>
              <a:rPr lang="pt-BR" dirty="0" smtClean="0"/>
              <a:t> in </a:t>
            </a:r>
            <a:r>
              <a:rPr lang="pt-BR" dirty="0" err="1" smtClean="0"/>
              <a:t>other</a:t>
            </a:r>
            <a:r>
              <a:rPr lang="pt-BR" dirty="0" smtClean="0"/>
              <a:t> </a:t>
            </a:r>
            <a:r>
              <a:rPr lang="pt-BR" dirty="0" err="1" smtClean="0"/>
              <a:t>areas</a:t>
            </a:r>
            <a:endParaRPr lang="pt-BR" dirty="0" smtClean="0"/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764704"/>
            <a:ext cx="317624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764704"/>
            <a:ext cx="33228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86842" y="836713"/>
          <a:ext cx="3068123" cy="4968551"/>
        </p:xfrm>
        <a:graphic>
          <a:graphicData uri="http://schemas.openxmlformats.org/presentationml/2006/ole">
            <p:oleObj spid="_x0000_s63492" name="Imagem de Bitmap" r:id="rId4" imgW="4963218" imgH="7659169" progId="PBrush">
              <p:embed/>
            </p:oleObj>
          </a:graphicData>
        </a:graphic>
      </p:graphicFrame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1259632" y="836713"/>
          <a:ext cx="3117522" cy="4968551"/>
        </p:xfrm>
        <a:graphic>
          <a:graphicData uri="http://schemas.openxmlformats.org/presentationml/2006/ole">
            <p:oleObj spid="_x0000_s63493" name="Imagem de Bitmap" r:id="rId5" imgW="4753639" imgH="7238095" progId="PBrush">
              <p:embed/>
            </p:oleObj>
          </a:graphicData>
        </a:graphic>
      </p:graphicFrame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836715"/>
            <a:ext cx="3020098" cy="49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836713"/>
            <a:ext cx="33123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683568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Incidence</a:t>
            </a:r>
            <a:r>
              <a:rPr lang="pt-BR" sz="2800" dirty="0" smtClean="0"/>
              <a:t> </a:t>
            </a:r>
            <a:r>
              <a:rPr lang="pt-BR" sz="2800" dirty="0" err="1" smtClean="0"/>
              <a:t>by</a:t>
            </a:r>
            <a:r>
              <a:rPr lang="pt-BR" sz="2800" dirty="0" smtClean="0"/>
              <a:t> </a:t>
            </a:r>
            <a:r>
              <a:rPr lang="pt-BR" sz="2800" dirty="0" err="1" smtClean="0"/>
              <a:t>Vehicle</a:t>
            </a:r>
            <a:r>
              <a:rPr lang="pt-BR" sz="2800" dirty="0" smtClean="0"/>
              <a:t> </a:t>
            </a:r>
            <a:r>
              <a:rPr lang="pt-BR" sz="2800" dirty="0" err="1" smtClean="0"/>
              <a:t>Involved</a:t>
            </a:r>
            <a:endParaRPr lang="pt-BR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67544" y="57332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Peds</a:t>
            </a:r>
            <a:r>
              <a:rPr lang="pt-BR" dirty="0" smtClean="0"/>
              <a:t>: </a:t>
            </a:r>
            <a:r>
              <a:rPr lang="pt-BR" dirty="0" smtClean="0"/>
              <a:t>similar; </a:t>
            </a:r>
            <a:r>
              <a:rPr lang="pt-BR" dirty="0" err="1" smtClean="0"/>
              <a:t>follow</a:t>
            </a:r>
            <a:r>
              <a:rPr lang="pt-BR" dirty="0" smtClean="0"/>
              <a:t> </a:t>
            </a:r>
            <a:r>
              <a:rPr lang="pt-BR" dirty="0" err="1" smtClean="0"/>
              <a:t>share</a:t>
            </a:r>
            <a:r>
              <a:rPr lang="pt-BR" dirty="0" smtClean="0"/>
              <a:t> </a:t>
            </a:r>
            <a:r>
              <a:rPr lang="pt-BR" dirty="0" err="1" smtClean="0"/>
              <a:t>but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higher</a:t>
            </a:r>
            <a:r>
              <a:rPr lang="pt-BR" dirty="0" smtClean="0"/>
              <a:t> for motos: 19%; 12% </a:t>
            </a:r>
            <a:r>
              <a:rPr lang="pt-BR" dirty="0" err="1" smtClean="0"/>
              <a:t>fleet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higher</a:t>
            </a:r>
            <a:r>
              <a:rPr lang="pt-BR" dirty="0" smtClean="0"/>
              <a:t> for bus: 18% ...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very</a:t>
            </a:r>
            <a:r>
              <a:rPr lang="pt-BR" dirty="0" smtClean="0"/>
              <a:t> </a:t>
            </a:r>
            <a:r>
              <a:rPr lang="pt-BR" dirty="0" err="1" smtClean="0"/>
              <a:t>large</a:t>
            </a:r>
            <a:r>
              <a:rPr lang="pt-BR" dirty="0" smtClean="0"/>
              <a:t>: 27% </a:t>
            </a:r>
            <a:r>
              <a:rPr lang="pt-BR" dirty="0" err="1" smtClean="0"/>
              <a:t>vehicle</a:t>
            </a:r>
            <a:r>
              <a:rPr lang="pt-BR" dirty="0" smtClean="0"/>
              <a:t> </a:t>
            </a:r>
            <a:r>
              <a:rPr lang="pt-BR" dirty="0" err="1" smtClean="0"/>
              <a:t>evasion</a:t>
            </a:r>
            <a:r>
              <a:rPr lang="pt-BR" dirty="0" smtClean="0"/>
              <a:t> 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99992" y="57332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Bics</a:t>
            </a:r>
            <a:r>
              <a:rPr lang="pt-BR" dirty="0" smtClean="0"/>
              <a:t>: </a:t>
            </a:r>
            <a:r>
              <a:rPr lang="pt-BR" dirty="0" err="1" smtClean="0"/>
              <a:t>pattern</a:t>
            </a:r>
            <a:r>
              <a:rPr lang="pt-BR" dirty="0" smtClean="0"/>
              <a:t> in SURR/FRIN </a:t>
            </a:r>
            <a:r>
              <a:rPr lang="pt-BR" dirty="0" err="1" smtClean="0"/>
              <a:t>only</a:t>
            </a:r>
            <a:r>
              <a:rPr lang="pt-BR" dirty="0" smtClean="0"/>
              <a:t> </a:t>
            </a:r>
            <a:r>
              <a:rPr lang="pt-BR" dirty="0" smtClean="0"/>
              <a:t>...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higher</a:t>
            </a:r>
            <a:r>
              <a:rPr lang="pt-BR" dirty="0" smtClean="0"/>
              <a:t> </a:t>
            </a:r>
            <a:r>
              <a:rPr lang="pt-BR" dirty="0" err="1" smtClean="0"/>
              <a:t>presence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large</a:t>
            </a:r>
            <a:r>
              <a:rPr lang="pt-BR" dirty="0" smtClean="0"/>
              <a:t> </a:t>
            </a:r>
            <a:r>
              <a:rPr lang="pt-BR" dirty="0" err="1" smtClean="0"/>
              <a:t>vehicles</a:t>
            </a:r>
            <a:r>
              <a:rPr lang="pt-BR" dirty="0" smtClean="0"/>
              <a:t>: bus 28%; </a:t>
            </a:r>
            <a:r>
              <a:rPr lang="pt-BR" dirty="0" err="1" smtClean="0"/>
              <a:t>trucks</a:t>
            </a:r>
            <a:r>
              <a:rPr lang="pt-BR" dirty="0" smtClean="0"/>
              <a:t> 18%</a:t>
            </a:r>
            <a:r>
              <a:rPr lang="pt-BR" dirty="0" smtClean="0"/>
              <a:t> ...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none</a:t>
            </a:r>
            <a:r>
              <a:rPr lang="pt-BR" dirty="0" smtClean="0"/>
              <a:t> (</a:t>
            </a:r>
            <a:r>
              <a:rPr lang="pt-BR" dirty="0" err="1" smtClean="0"/>
              <a:t>falls</a:t>
            </a:r>
            <a:r>
              <a:rPr lang="pt-BR" dirty="0" smtClean="0"/>
              <a:t>, </a:t>
            </a:r>
            <a:r>
              <a:rPr lang="pt-BR" dirty="0" err="1" smtClean="0"/>
              <a:t>shocks</a:t>
            </a:r>
            <a:r>
              <a:rPr lang="pt-BR" dirty="0" smtClean="0"/>
              <a:t>): 14%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0" y="836712"/>
          <a:ext cx="3162219" cy="4781516"/>
        </p:xfrm>
        <a:graphic>
          <a:graphicData uri="http://schemas.openxmlformats.org/presentationml/2006/ole">
            <p:oleObj spid="_x0000_s60417" name="Imagem de Bitmap" r:id="rId4" imgW="4676190" imgH="6552381" progId="PBrush">
              <p:embed/>
            </p:oleObj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971600" y="832003"/>
          <a:ext cx="3384376" cy="4781515"/>
        </p:xfrm>
        <a:graphic>
          <a:graphicData uri="http://schemas.openxmlformats.org/presentationml/2006/ole">
            <p:oleObj spid="_x0000_s60419" name="Imagem de Bitmap" r:id="rId5" imgW="4753639" imgH="6466667" progId="PBrush">
              <p:embed/>
            </p:oleObj>
          </a:graphicData>
        </a:graphic>
      </p:graphicFrame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832002"/>
            <a:ext cx="3239332" cy="4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5581" y="832002"/>
            <a:ext cx="3282923" cy="4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83568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Incidence</a:t>
            </a:r>
            <a:r>
              <a:rPr lang="pt-BR" sz="2800" dirty="0" smtClean="0"/>
              <a:t> </a:t>
            </a:r>
            <a:r>
              <a:rPr lang="pt-BR" sz="2800" dirty="0" err="1" smtClean="0"/>
              <a:t>by</a:t>
            </a:r>
            <a:r>
              <a:rPr lang="pt-BR" sz="2800" dirty="0" smtClean="0"/>
              <a:t> </a:t>
            </a:r>
            <a:r>
              <a:rPr lang="pt-BR" sz="2800" dirty="0" err="1" smtClean="0"/>
              <a:t>Primary</a:t>
            </a:r>
            <a:r>
              <a:rPr lang="pt-BR" sz="2800" dirty="0" smtClean="0"/>
              <a:t> </a:t>
            </a:r>
            <a:r>
              <a:rPr lang="pt-BR" sz="2800" dirty="0" err="1" smtClean="0"/>
              <a:t>Accident</a:t>
            </a:r>
            <a:endParaRPr lang="pt-BR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67544" y="57332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Peds</a:t>
            </a:r>
            <a:r>
              <a:rPr lang="pt-BR" dirty="0" smtClean="0"/>
              <a:t>: </a:t>
            </a:r>
            <a:r>
              <a:rPr lang="pt-BR" dirty="0" err="1" smtClean="0"/>
              <a:t>half</a:t>
            </a:r>
            <a:r>
              <a:rPr lang="pt-BR" dirty="0" smtClean="0"/>
              <a:t> </a:t>
            </a:r>
            <a:r>
              <a:rPr lang="pt-BR" dirty="0" err="1" smtClean="0"/>
              <a:t>lack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detail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hitting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</a:t>
            </a:r>
            <a:r>
              <a:rPr lang="pt-BR" dirty="0" smtClean="0"/>
              <a:t> </a:t>
            </a:r>
            <a:r>
              <a:rPr lang="pt-BR" dirty="0" err="1" smtClean="0"/>
              <a:t>when</a:t>
            </a:r>
            <a:r>
              <a:rPr lang="pt-BR" dirty="0" smtClean="0"/>
              <a:t> </a:t>
            </a:r>
            <a:r>
              <a:rPr lang="pt-BR" dirty="0" err="1" smtClean="0"/>
              <a:t>known</a:t>
            </a:r>
            <a:r>
              <a:rPr lang="pt-BR" dirty="0" smtClean="0"/>
              <a:t>: 41%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road</a:t>
            </a:r>
            <a:r>
              <a:rPr lang="pt-BR" dirty="0" smtClean="0"/>
              <a:t>; 3% out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road</a:t>
            </a:r>
            <a:r>
              <a:rPr lang="pt-BR" dirty="0" smtClean="0"/>
              <a:t> (</a:t>
            </a:r>
            <a:r>
              <a:rPr lang="pt-BR" dirty="0" err="1" smtClean="0"/>
              <a:t>sidewalk</a:t>
            </a:r>
            <a:r>
              <a:rPr lang="pt-BR" dirty="0" smtClean="0"/>
              <a:t>/</a:t>
            </a:r>
            <a:r>
              <a:rPr lang="pt-BR" dirty="0" err="1" smtClean="0"/>
              <a:t>median</a:t>
            </a:r>
            <a:r>
              <a:rPr lang="pt-BR" dirty="0" smtClean="0"/>
              <a:t> </a:t>
            </a:r>
            <a:r>
              <a:rPr lang="pt-BR" dirty="0" smtClean="0"/>
              <a:t>...)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patterns</a:t>
            </a:r>
            <a:r>
              <a:rPr lang="pt-BR" dirty="0" smtClean="0"/>
              <a:t> are similar, </a:t>
            </a:r>
            <a:r>
              <a:rPr lang="pt-BR" dirty="0" err="1" smtClean="0"/>
              <a:t>except</a:t>
            </a:r>
            <a:r>
              <a:rPr lang="pt-BR" dirty="0" smtClean="0"/>
              <a:t> FREE ...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99992" y="57332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Bics</a:t>
            </a:r>
            <a:r>
              <a:rPr lang="pt-BR" dirty="0" smtClean="0"/>
              <a:t>: </a:t>
            </a:r>
            <a:r>
              <a:rPr lang="pt-BR" dirty="0" err="1" smtClean="0"/>
              <a:t>pattern</a:t>
            </a:r>
            <a:r>
              <a:rPr lang="pt-BR" dirty="0" smtClean="0"/>
              <a:t> in SURR/FRIN </a:t>
            </a:r>
            <a:r>
              <a:rPr lang="pt-BR" dirty="0" err="1" smtClean="0"/>
              <a:t>only</a:t>
            </a:r>
            <a:r>
              <a:rPr lang="pt-BR" dirty="0" smtClean="0"/>
              <a:t> </a:t>
            </a:r>
            <a:r>
              <a:rPr lang="pt-BR" dirty="0" smtClean="0"/>
              <a:t>...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initial</a:t>
            </a:r>
            <a:r>
              <a:rPr lang="pt-BR" dirty="0" smtClean="0"/>
              <a:t> </a:t>
            </a:r>
            <a:r>
              <a:rPr lang="pt-BR" dirty="0" err="1" smtClean="0"/>
              <a:t>collision</a:t>
            </a:r>
            <a:r>
              <a:rPr lang="pt-BR" dirty="0" smtClean="0"/>
              <a:t> in 79% ...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single</a:t>
            </a:r>
            <a:r>
              <a:rPr lang="pt-BR" dirty="0" smtClean="0"/>
              <a:t> </a:t>
            </a:r>
            <a:r>
              <a:rPr lang="pt-BR" dirty="0" err="1" smtClean="0"/>
              <a:t>vehicle</a:t>
            </a:r>
            <a:r>
              <a:rPr lang="pt-BR" dirty="0" smtClean="0"/>
              <a:t> in 20% 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21240" y="980727"/>
          <a:ext cx="3135108" cy="4752529"/>
        </p:xfrm>
        <a:graphic>
          <a:graphicData uri="http://schemas.openxmlformats.org/presentationml/2006/ole">
            <p:oleObj spid="_x0000_s64516" name="Imagem de Bitmap" r:id="rId4" imgW="4590476" imgH="6792273" progId="PBrush">
              <p:embed/>
            </p:oleObj>
          </a:graphicData>
        </a:graphic>
      </p:graphicFrame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971600" y="980728"/>
          <a:ext cx="3327070" cy="4752528"/>
        </p:xfrm>
        <a:graphic>
          <a:graphicData uri="http://schemas.openxmlformats.org/presentationml/2006/ole">
            <p:oleObj spid="_x0000_s64517" name="Imagem de Bitmap" r:id="rId5" imgW="4742857" imgH="6361905" progId="PBrush">
              <p:embed/>
            </p:oleObj>
          </a:graphicData>
        </a:graphic>
      </p:graphicFrame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980728"/>
            <a:ext cx="3286682" cy="478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4383" y="980728"/>
            <a:ext cx="3334121" cy="47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683568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Incidence</a:t>
            </a:r>
            <a:r>
              <a:rPr lang="pt-BR" sz="2800" dirty="0" smtClean="0"/>
              <a:t> </a:t>
            </a:r>
            <a:r>
              <a:rPr lang="pt-BR" sz="2800" dirty="0" err="1" smtClean="0"/>
              <a:t>by</a:t>
            </a:r>
            <a:r>
              <a:rPr lang="pt-BR" sz="2800" dirty="0" smtClean="0"/>
              <a:t> </a:t>
            </a:r>
            <a:r>
              <a:rPr lang="pt-BR" sz="2800" dirty="0" err="1" smtClean="0"/>
              <a:t>Secondary</a:t>
            </a:r>
            <a:r>
              <a:rPr lang="pt-BR" sz="2800" dirty="0" smtClean="0"/>
              <a:t> </a:t>
            </a:r>
            <a:r>
              <a:rPr lang="pt-BR" sz="2800" dirty="0" err="1" smtClean="0"/>
              <a:t>Accident</a:t>
            </a:r>
            <a:endParaRPr lang="pt-BR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67544" y="57332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Peds</a:t>
            </a:r>
            <a:r>
              <a:rPr lang="pt-BR" dirty="0" smtClean="0"/>
              <a:t>: </a:t>
            </a:r>
            <a:r>
              <a:rPr lang="pt-BR" dirty="0" smtClean="0"/>
              <a:t>overall, </a:t>
            </a:r>
            <a:r>
              <a:rPr lang="pt-BR" dirty="0" err="1" smtClean="0"/>
              <a:t>only</a:t>
            </a:r>
            <a:r>
              <a:rPr lang="pt-BR" dirty="0" smtClean="0"/>
              <a:t> in 9% ...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share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in </a:t>
            </a:r>
            <a:r>
              <a:rPr lang="pt-BR" dirty="0" err="1" smtClean="0"/>
              <a:t>road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out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road</a:t>
            </a:r>
            <a:r>
              <a:rPr lang="pt-BR" dirty="0" smtClean="0"/>
              <a:t> </a:t>
            </a:r>
            <a:r>
              <a:rPr lang="pt-BR" dirty="0" err="1" smtClean="0"/>
              <a:t>hitting</a:t>
            </a:r>
            <a:r>
              <a:rPr lang="pt-BR" dirty="0" smtClean="0"/>
              <a:t> in more similar: 2,7%&amp;1,4%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99992" y="57332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Bics</a:t>
            </a:r>
            <a:r>
              <a:rPr lang="pt-BR" dirty="0" smtClean="0"/>
              <a:t>: </a:t>
            </a:r>
            <a:r>
              <a:rPr lang="pt-BR" dirty="0" smtClean="0"/>
              <a:t>overall, in 16% (more </a:t>
            </a:r>
            <a:r>
              <a:rPr lang="pt-BR" dirty="0" err="1" smtClean="0"/>
              <a:t>relevant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err="1" smtClean="0"/>
              <a:t>relevant</a:t>
            </a:r>
            <a:r>
              <a:rPr lang="pt-BR" dirty="0" smtClean="0"/>
              <a:t> for </a:t>
            </a:r>
            <a:r>
              <a:rPr lang="pt-BR" dirty="0" err="1" smtClean="0"/>
              <a:t>severity</a:t>
            </a:r>
            <a:r>
              <a:rPr lang="pt-BR" dirty="0" smtClean="0"/>
              <a:t>: </a:t>
            </a:r>
            <a:r>
              <a:rPr lang="pt-BR" dirty="0" err="1" smtClean="0"/>
              <a:t>cyclist</a:t>
            </a:r>
            <a:r>
              <a:rPr lang="pt-BR" dirty="0" smtClean="0"/>
              <a:t> </a:t>
            </a:r>
            <a:r>
              <a:rPr lang="pt-BR" dirty="0" smtClean="0"/>
              <a:t>is </a:t>
            </a:r>
            <a:r>
              <a:rPr lang="pt-BR" dirty="0" err="1" smtClean="0"/>
              <a:t>run-over</a:t>
            </a:r>
            <a:r>
              <a:rPr lang="pt-BR" dirty="0" smtClean="0"/>
              <a:t> in 7%; </a:t>
            </a:r>
            <a:r>
              <a:rPr lang="pt-BR" dirty="0" smtClean="0"/>
              <a:t>m</a:t>
            </a:r>
            <a:r>
              <a:rPr lang="pt-BR" dirty="0" smtClean="0"/>
              <a:t>ore 7%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fall</a:t>
            </a:r>
            <a:r>
              <a:rPr lang="pt-BR" dirty="0" smtClean="0"/>
              <a:t> </a:t>
            </a:r>
            <a:r>
              <a:rPr lang="pt-BR" smtClean="0"/>
              <a:t>...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Factors in VRU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Accs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in the City of Sp ...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5058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dirty="0" smtClean="0"/>
              <a:t>Types of Factors in Accidents:</a:t>
            </a:r>
            <a:br>
              <a:rPr dirty="0" smtClean="0"/>
            </a:br>
            <a:r>
              <a:rPr lang="en-US" dirty="0" smtClean="0"/>
              <a:t>- Contributory or Contributing Factors: elements that are present in the pre-accident situation and that favor the future degradation of the safety in the situation ...</a:t>
            </a:r>
            <a:br>
              <a:rPr lang="en-US" dirty="0" smtClean="0"/>
            </a:br>
            <a:r>
              <a:rPr lang="en-US" dirty="0" smtClean="0"/>
              <a:t>- Initiating or Triggering Factors: elements directly generating the risk of accident (the rupture phase) ... </a:t>
            </a:r>
            <a:br>
              <a:rPr lang="en-US" dirty="0" smtClean="0"/>
            </a:br>
            <a:r>
              <a:rPr lang="en-US" dirty="0" smtClean="0"/>
              <a:t>- Aggravating Factors: elements that reduces the probability of avoiding the crash or that increase the probability of severe outcomes in the event of a crash... </a:t>
            </a:r>
          </a:p>
          <a:p>
            <a:r>
              <a:rPr lang="en-US" dirty="0" smtClean="0"/>
              <a:t>Conclusion: even if interesting, data is clearly biased; the survivor view …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39079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43924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Factors in VRU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Accs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in the City of Sp ...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5058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dirty="0" smtClean="0"/>
              <a:t>The data quality problem: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RIF-Accident Investigation Reports can overcome the biases in data?</a:t>
            </a:r>
            <a:br>
              <a:rPr lang="en-US" dirty="0" smtClean="0"/>
            </a:br>
            <a:r>
              <a:rPr lang="en-US" dirty="0" smtClean="0"/>
              <a:t>- Around 15% of fatal or serious </a:t>
            </a:r>
            <a:r>
              <a:rPr lang="en-US" dirty="0" err="1" smtClean="0"/>
              <a:t>accs</a:t>
            </a:r>
            <a:r>
              <a:rPr lang="en-US" dirty="0" smtClean="0"/>
              <a:t> examined by the RIF team, including field observation and interviews ... </a:t>
            </a:r>
          </a:p>
          <a:p>
            <a:r>
              <a:rPr lang="en-US" dirty="0" smtClean="0"/>
              <a:t>Comparison of data analysis quotations revealed, initially, that most features were common and additions were minor (checking  tasks of non-existent factors) but subsequent evaluation led to stress some major points (e.g. review the interaction with buses in the table)</a:t>
            </a:r>
          </a:p>
          <a:p>
            <a:r>
              <a:rPr lang="en-US" dirty="0" smtClean="0"/>
              <a:t>But biases remain (designer view) including selection biases ... views!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392488" cy="55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183" y="2636912"/>
            <a:ext cx="4336313" cy="419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road Safety Problem in Brazil: CONSTRAINTS AND </a:t>
            </a:r>
            <a:r>
              <a:rPr lang="en-US" dirty="0" err="1" smtClean="0"/>
              <a:t>dificulties</a:t>
            </a:r>
            <a:r>
              <a:rPr lang="en-US" dirty="0" smtClean="0"/>
              <a:t> 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What can make solutions to the Brazilian Traffic Safety Problem peculiar too?</a:t>
            </a:r>
            <a:endParaRPr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7106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dirty="0" smtClean="0"/>
              <a:t>That´s the question! A view ...</a:t>
            </a:r>
          </a:p>
          <a:p>
            <a:pPr>
              <a:buFontTx/>
              <a:buChar char="-"/>
            </a:pPr>
            <a:r>
              <a:rPr dirty="0" smtClean="0"/>
              <a:t> improve data on accidents for evaluation; also for analysis but it should be complemented ...</a:t>
            </a:r>
          </a:p>
          <a:p>
            <a:pPr>
              <a:buFontTx/>
              <a:buChar char="-"/>
            </a:pPr>
            <a:r>
              <a:rPr dirty="0" smtClean="0"/>
              <a:t> "enforcement" of technical standards in the road is a need; rethink division of road space, including sidewalks, medians; rethink signing for "new" rules ...</a:t>
            </a:r>
          </a:p>
          <a:p>
            <a:pPr>
              <a:buFontTx/>
              <a:buChar char="-"/>
            </a:pPr>
            <a:r>
              <a:rPr dirty="0" smtClean="0"/>
              <a:t> then other "enforcements" ... </a:t>
            </a:r>
            <a:r>
              <a:rPr lang="pt-BR" dirty="0" smtClean="0"/>
              <a:t>i</a:t>
            </a:r>
            <a:r>
              <a:rPr dirty="0" err="1" smtClean="0"/>
              <a:t>ncluding</a:t>
            </a:r>
            <a:r>
              <a:rPr dirty="0" smtClean="0"/>
              <a:t> judicial efforts and educational actions with content ... attention to aberrant behavior ... </a:t>
            </a:r>
            <a:r>
              <a:rPr lang="pt-BR" dirty="0" smtClean="0"/>
              <a:t>c</a:t>
            </a:r>
            <a:r>
              <a:rPr dirty="0" err="1" smtClean="0"/>
              <a:t>riticize</a:t>
            </a:r>
            <a:r>
              <a:rPr dirty="0" smtClean="0"/>
              <a:t> "easy" policies (rules for others, "pure" spending ...)</a:t>
            </a:r>
          </a:p>
          <a:p>
            <a:pPr>
              <a:buFontTx/>
              <a:buChar char="-"/>
            </a:pPr>
            <a:r>
              <a:rPr dirty="0" smtClean="0"/>
              <a:t> poverties and inequalities ...</a:t>
            </a:r>
          </a:p>
          <a:p>
            <a:endParaRPr dirty="0" smtClean="0"/>
          </a:p>
        </p:txBody>
      </p:sp>
      <p:sp>
        <p:nvSpPr>
          <p:cNvPr id="4" name="Rectangle 2"/>
          <p:cNvSpPr>
            <a:spLocks noGrp="1"/>
          </p:cNvSpPr>
          <p:nvPr>
            <p:ph sz="half" idx="1"/>
          </p:nvPr>
        </p:nvSpPr>
        <p:spPr>
          <a:xfrm>
            <a:off x="4781872" y="1556792"/>
            <a:ext cx="4182616" cy="4525963"/>
          </a:xfrm>
        </p:spPr>
        <p:txBody>
          <a:bodyPr/>
          <a:lstStyle/>
          <a:p>
            <a:r>
              <a:rPr dirty="0" smtClean="0"/>
              <a:t>What are the options? Some points ...</a:t>
            </a:r>
          </a:p>
          <a:p>
            <a:pPr>
              <a:buFontTx/>
              <a:buChar char="-"/>
            </a:pPr>
            <a:r>
              <a:rPr dirty="0" smtClean="0"/>
              <a:t>Sp as example in current context; training for auditing for investigation; national effort is a major task ...</a:t>
            </a:r>
          </a:p>
          <a:p>
            <a:pPr>
              <a:buFontTx/>
              <a:buChar char="-"/>
            </a:pPr>
            <a:r>
              <a:rPr dirty="0" smtClean="0"/>
              <a:t> affirmative criteria for progressive improvement of infrastructure; needs of pedestrians; needs of cyclists, motorcyclists; special needs ... </a:t>
            </a:r>
            <a:r>
              <a:rPr lang="pt-BR" dirty="0" smtClean="0"/>
              <a:t>O</a:t>
            </a:r>
            <a:r>
              <a:rPr dirty="0" smtClean="0"/>
              <a:t>ld rules, new signing; until new rules ...</a:t>
            </a:r>
          </a:p>
          <a:p>
            <a:pPr>
              <a:buFontTx/>
              <a:buChar char="-"/>
            </a:pPr>
            <a:r>
              <a:rPr dirty="0" smtClean="0"/>
              <a:t> develop and test new technology ... </a:t>
            </a:r>
            <a:r>
              <a:rPr lang="pt-BR" dirty="0" smtClean="0"/>
              <a:t>v</a:t>
            </a:r>
            <a:r>
              <a:rPr dirty="0" err="1" smtClean="0"/>
              <a:t>ideo</a:t>
            </a:r>
            <a:r>
              <a:rPr dirty="0" smtClean="0"/>
              <a:t> detection in accident scenes ...</a:t>
            </a:r>
          </a:p>
          <a:p>
            <a:pPr>
              <a:buFontTx/>
              <a:buChar char="-"/>
            </a:pPr>
            <a:r>
              <a:rPr dirty="0" smtClean="0"/>
              <a:t> favor integration ... and evaluate ... </a:t>
            </a:r>
            <a:r>
              <a:rPr lang="pt-BR" dirty="0" err="1" smtClean="0"/>
              <a:t>drinking</a:t>
            </a:r>
            <a:r>
              <a:rPr lang="pt-BR" dirty="0" smtClean="0"/>
              <a:t>/</a:t>
            </a:r>
            <a:r>
              <a:rPr dirty="0" smtClean="0"/>
              <a:t>speeding/racing ... violations ... </a:t>
            </a:r>
            <a:r>
              <a:rPr lang="pt-BR" dirty="0" smtClean="0"/>
              <a:t>e</a:t>
            </a:r>
            <a:r>
              <a:rPr dirty="0" err="1" smtClean="0"/>
              <a:t>levate</a:t>
            </a:r>
            <a:r>
              <a:rPr dirty="0" smtClean="0"/>
              <a:t> </a:t>
            </a:r>
            <a:r>
              <a:rPr lang="pt-BR" dirty="0" err="1" smtClean="0"/>
              <a:t>requirements</a:t>
            </a:r>
            <a:r>
              <a:rPr lang="pt-BR" dirty="0" smtClean="0"/>
              <a:t> for </a:t>
            </a:r>
            <a:r>
              <a:rPr lang="pt-BR" dirty="0" err="1" smtClean="0"/>
              <a:t>public</a:t>
            </a:r>
            <a:r>
              <a:rPr lang="pt-BR" dirty="0" smtClean="0"/>
              <a:t> policies (</a:t>
            </a:r>
            <a:r>
              <a:rPr lang="pt-BR" dirty="0" err="1" smtClean="0"/>
              <a:t>full</a:t>
            </a:r>
            <a:r>
              <a:rPr lang="pt-BR" dirty="0" smtClean="0"/>
              <a:t> </a:t>
            </a:r>
            <a:r>
              <a:rPr lang="pt-BR" dirty="0" err="1" smtClean="0"/>
              <a:t>pre-test</a:t>
            </a:r>
            <a:r>
              <a:rPr lang="pt-BR" dirty="0" smtClean="0"/>
              <a:t>, </a:t>
            </a:r>
            <a:r>
              <a:rPr lang="pt-BR" dirty="0" err="1" smtClean="0"/>
              <a:t>targets</a:t>
            </a:r>
            <a:r>
              <a:rPr lang="pt-BR" dirty="0" smtClean="0"/>
              <a:t>, ...)</a:t>
            </a:r>
            <a:endParaRPr dirty="0" smtClean="0"/>
          </a:p>
          <a:p>
            <a:pPr>
              <a:buFontTx/>
              <a:buChar char="-"/>
            </a:pPr>
            <a:r>
              <a:rPr lang="pt-BR" dirty="0" smtClean="0"/>
              <a:t> </a:t>
            </a:r>
            <a:r>
              <a:rPr lang="pt-BR" smtClean="0"/>
              <a:t>social policies are</a:t>
            </a:r>
            <a:r>
              <a:rPr smtClean="0"/>
              <a:t> </a:t>
            </a:r>
            <a:r>
              <a:rPr dirty="0" smtClean="0"/>
              <a:t>relevant too ...</a:t>
            </a:r>
          </a:p>
          <a:p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road Safety Problem in Brazil: basic information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Brazil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: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Administration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and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Regions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5257800"/>
          </a:xfrm>
        </p:spPr>
        <p:txBody>
          <a:bodyPr/>
          <a:lstStyle/>
          <a:p>
            <a:r>
              <a:rPr smtClean="0"/>
              <a:t>Nominated as Federal Republic, i.e. a country constituted by states, but a highly centralized administration </a:t>
            </a:r>
          </a:p>
          <a:p>
            <a:r>
              <a:rPr smtClean="0"/>
              <a:t>- 1st exception: its major state ... State of São Paulo: 1/5 pop; 1/3 prod;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-2nd exception: its major city ... </a:t>
            </a:r>
            <a:br>
              <a:rPr lang="en-US" smtClean="0"/>
            </a:br>
            <a:r>
              <a:rPr lang="en-US" smtClean="0"/>
              <a:t>City of São Paulo: 1/20 pop; 1/9 prod;</a:t>
            </a:r>
            <a:br>
              <a:rPr lang="en-US" smtClean="0"/>
            </a:br>
            <a:r>
              <a:rPr lang="en-US" smtClean="0"/>
              <a:t>- other exceptions: several capitals of states, medium-sized cities ...</a:t>
            </a:r>
          </a:p>
          <a:p>
            <a:r>
              <a:rPr smtClean="0"/>
              <a:t>Regional disparities are large:</a:t>
            </a:r>
            <a:br>
              <a:rPr smtClean="0"/>
            </a:br>
            <a:r>
              <a:rPr smtClean="0"/>
              <a:t>- North: large area, low density</a:t>
            </a:r>
            <a:br>
              <a:rPr smtClean="0"/>
            </a:br>
            <a:r>
              <a:rPr smtClean="0"/>
              <a:t>mainly undeveloped; Amazonia</a:t>
            </a:r>
            <a:br>
              <a:rPr smtClean="0"/>
            </a:br>
            <a:r>
              <a:rPr smtClean="0"/>
              <a:t>- Center(Mid)-West: similar; Cerrado</a:t>
            </a:r>
            <a:br>
              <a:rPr smtClean="0"/>
            </a:br>
            <a:r>
              <a:rPr smtClean="0"/>
              <a:t>- North-East: populated and poor</a:t>
            </a:r>
            <a:br>
              <a:rPr smtClean="0"/>
            </a:br>
            <a:r>
              <a:rPr smtClean="0"/>
              <a:t>- South-East: richiest (SP, RJ, ...)</a:t>
            </a:r>
            <a:br>
              <a:rPr smtClean="0"/>
            </a:br>
            <a:r>
              <a:rPr smtClean="0"/>
              <a:t>- South: second but similar ...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572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38138"/>
            <a:ext cx="5286375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328613"/>
            <a:ext cx="5286375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9075" y="357188"/>
            <a:ext cx="5226050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357188"/>
            <a:ext cx="5233988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0250" y="357188"/>
            <a:ext cx="5802313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07" y="428625"/>
            <a:ext cx="5548313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4334" y="428625"/>
            <a:ext cx="55419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8053" y="404664"/>
            <a:ext cx="6070451" cy="596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28625"/>
            <a:ext cx="57499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428625"/>
            <a:ext cx="5856287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6325" y="428625"/>
            <a:ext cx="5868988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4575" y="428625"/>
            <a:ext cx="5487988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The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National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Traffic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System</a:t>
            </a:r>
            <a:br>
              <a:rPr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(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SNT-Sistema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Nationa</a:t>
            </a:r>
            <a:r>
              <a:rPr smtClean="0">
                <a:solidFill>
                  <a:schemeClr val="tx2">
                    <a:satMod val="200000"/>
                  </a:schemeClr>
                </a:solidFill>
              </a:rPr>
              <a:t>l de Trânsito)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43438" y="1589088"/>
          <a:ext cx="4429124" cy="517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1"/>
                <a:gridCol w="1107281"/>
                <a:gridCol w="1107281"/>
                <a:gridCol w="1107281"/>
              </a:tblGrid>
              <a:tr h="547881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Traffic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Policing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Highway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Other</a:t>
                      </a:r>
                      <a:endParaRPr lang="pt-BR" dirty="0"/>
                    </a:p>
                  </a:txBody>
                  <a:tcPr/>
                </a:tc>
              </a:tr>
              <a:tr h="859178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Contran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Denatran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DNIT</a:t>
                      </a:r>
                    </a:p>
                    <a:p>
                      <a:r>
                        <a:rPr lang="pt-BR" dirty="0" smtClean="0"/>
                        <a:t>ANTT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Justice</a:t>
                      </a:r>
                      <a:endParaRPr lang="pt-BR" dirty="0"/>
                    </a:p>
                  </a:txBody>
                  <a:tcPr/>
                </a:tc>
              </a:tr>
              <a:tr h="859178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Cetran</a:t>
                      </a:r>
                      <a:endParaRPr lang="pt-BR" dirty="0" smtClean="0"/>
                    </a:p>
                    <a:p>
                      <a:r>
                        <a:rPr lang="pt-BR" dirty="0" err="1" smtClean="0"/>
                        <a:t>Detran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... </a:t>
                      </a:r>
                      <a:r>
                        <a:rPr lang="pt-BR" dirty="0" err="1" smtClean="0"/>
                        <a:t>PMs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smtClean="0"/>
                        <a:t>... </a:t>
                      </a:r>
                      <a:r>
                        <a:rPr lang="pt-BR" dirty="0" err="1" smtClean="0"/>
                        <a:t>PCs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DERs</a:t>
                      </a:r>
                      <a:endParaRPr lang="pt-BR" dirty="0" smtClean="0"/>
                    </a:p>
                    <a:p>
                      <a:r>
                        <a:rPr lang="pt-BR" dirty="0" err="1" smtClean="0"/>
                        <a:t>ARTEs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Justice</a:t>
                      </a:r>
                      <a:endParaRPr lang="pt-BR" dirty="0"/>
                    </a:p>
                  </a:txBody>
                  <a:tcPr/>
                </a:tc>
              </a:tr>
              <a:tr h="859178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Local </a:t>
                      </a:r>
                      <a:r>
                        <a:rPr lang="pt-BR" dirty="0" err="1" smtClean="0"/>
                        <a:t>Authorities</a:t>
                      </a:r>
                      <a:r>
                        <a:rPr lang="pt-BR" dirty="0" smtClean="0"/>
                        <a:t> (*), </a:t>
                      </a:r>
                      <a:r>
                        <a:rPr lang="pt-BR" dirty="0" err="1" smtClean="0"/>
                        <a:t>GMs</a:t>
                      </a:r>
                      <a:r>
                        <a:rPr lang="pt-BR" dirty="0" smtClean="0"/>
                        <a:t>, ...</a:t>
                      </a:r>
                      <a:br>
                        <a:rPr lang="pt-BR" dirty="0" smtClean="0"/>
                      </a:br>
                      <a:r>
                        <a:rPr lang="pt-BR" dirty="0" smtClean="0"/>
                        <a:t>(</a:t>
                      </a:r>
                      <a:r>
                        <a:rPr lang="pt-BR" dirty="0" err="1" smtClean="0"/>
                        <a:t>Sp</a:t>
                      </a:r>
                      <a:r>
                        <a:rPr lang="pt-BR" dirty="0" smtClean="0"/>
                        <a:t>: DSV, CET, ..., </a:t>
                      </a:r>
                      <a:r>
                        <a:rPr lang="pt-BR" dirty="0" err="1" smtClean="0"/>
                        <a:t>under</a:t>
                      </a:r>
                      <a:r>
                        <a:rPr lang="pt-BR" dirty="0" smtClean="0"/>
                        <a:t> SMT ...) 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...</a:t>
                      </a:r>
                      <a:endParaRPr lang="pt-BR" dirty="0"/>
                    </a:p>
                  </a:txBody>
                  <a:tcPr/>
                </a:tc>
              </a:tr>
              <a:tr h="859178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JARI: 1st </a:t>
                      </a:r>
                      <a:r>
                        <a:rPr lang="pt-BR" dirty="0" err="1" smtClean="0"/>
                        <a:t>level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of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administrative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recourse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smtClean="0"/>
                        <a:t>(2nd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level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of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recourse</a:t>
                      </a:r>
                      <a:r>
                        <a:rPr lang="pt-BR" baseline="0" dirty="0" smtClean="0"/>
                        <a:t> is </a:t>
                      </a:r>
                      <a:r>
                        <a:rPr lang="pt-BR" baseline="0" dirty="0" err="1" smtClean="0"/>
                        <a:t>Cetran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or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Contran</a:t>
                      </a:r>
                      <a:r>
                        <a:rPr lang="pt-BR" baseline="0" dirty="0" smtClean="0"/>
                        <a:t>)</a:t>
                      </a:r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59178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* Cities </a:t>
                      </a:r>
                      <a:r>
                        <a:rPr lang="pt-BR" dirty="0" err="1" smtClean="0"/>
                        <a:t>have</a:t>
                      </a:r>
                      <a:r>
                        <a:rPr lang="pt-BR" dirty="0" smtClean="0"/>
                        <a:t> to organize its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bodies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and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gain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approval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from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Cetrans</a:t>
                      </a:r>
                      <a:r>
                        <a:rPr lang="pt-BR" baseline="0" dirty="0" smtClean="0"/>
                        <a:t>, </a:t>
                      </a:r>
                      <a:r>
                        <a:rPr lang="pt-BR" baseline="0" dirty="0" err="1" smtClean="0"/>
                        <a:t>before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acceptance</a:t>
                      </a:r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* </a:t>
                      </a:r>
                      <a:r>
                        <a:rPr lang="pt-BR" dirty="0" err="1" smtClean="0"/>
                        <a:t>Complementary</a:t>
                      </a:r>
                      <a:r>
                        <a:rPr lang="pt-BR" baseline="0" dirty="0" smtClean="0"/>
                        <a:t>: </a:t>
                      </a:r>
                      <a:r>
                        <a:rPr lang="pt-BR" dirty="0" err="1" smtClean="0"/>
                        <a:t>CFCs</a:t>
                      </a:r>
                      <a:r>
                        <a:rPr lang="pt-BR" dirty="0" smtClean="0"/>
                        <a:t> (training </a:t>
                      </a:r>
                      <a:r>
                        <a:rPr lang="pt-BR" dirty="0" err="1" smtClean="0"/>
                        <a:t>of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drivers</a:t>
                      </a:r>
                      <a:r>
                        <a:rPr lang="pt-BR" dirty="0" smtClean="0"/>
                        <a:t>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CMs</a:t>
                      </a:r>
                      <a:r>
                        <a:rPr lang="pt-BR" baseline="0" dirty="0" smtClean="0"/>
                        <a:t> (medical </a:t>
                      </a:r>
                      <a:r>
                        <a:rPr lang="pt-BR" baseline="0" dirty="0" err="1" smtClean="0"/>
                        <a:t>and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psycho</a:t>
                      </a:r>
                      <a:r>
                        <a:rPr lang="pt-BR" baseline="0" dirty="0" smtClean="0"/>
                        <a:t>), </a:t>
                      </a:r>
                      <a:r>
                        <a:rPr lang="pt-BR" baseline="0" dirty="0" err="1" smtClean="0"/>
                        <a:t>OIs</a:t>
                      </a:r>
                      <a:r>
                        <a:rPr lang="pt-BR" baseline="0" dirty="0" smtClean="0"/>
                        <a:t> (</a:t>
                      </a:r>
                      <a:r>
                        <a:rPr lang="pt-BR" baseline="0" dirty="0" err="1" smtClean="0"/>
                        <a:t>inspection</a:t>
                      </a:r>
                      <a:r>
                        <a:rPr lang="pt-BR" baseline="0" dirty="0" smtClean="0"/>
                        <a:t>) ... 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9" name="CaixaDeTexto 3"/>
          <p:cNvSpPr txBox="1">
            <a:spLocks noChangeArrowheads="1"/>
          </p:cNvSpPr>
          <p:nvPr/>
        </p:nvSpPr>
        <p:spPr bwMode="auto">
          <a:xfrm>
            <a:off x="642938" y="1643063"/>
            <a:ext cx="378618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rbel" pitchFamily="34" charset="0"/>
              </a:rPr>
              <a:t>Levels: Country, State, City ...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Areas: Traffic, Policing, Highway ...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Union: general rules and coordination; Contran-National Traffic Commission (under the Ministery of Cities ; before Ministery of Justice ... Transport ...)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State:  licensing (drivers, vehicles)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Local bodies and Highway agencies: circulation on roads under their rules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Enforcement dispersed among levels and areas; exerted by own agents or delegated to other police bodies ...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Administrative justice also (JARIs ...)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7929563" y="2143125"/>
            <a:ext cx="1214437" cy="24463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600"/>
          </a:p>
          <a:p>
            <a:pPr>
              <a:spcBef>
                <a:spcPct val="50000"/>
              </a:spcBef>
            </a:pPr>
            <a:endParaRPr lang="pt-BR" sz="1600"/>
          </a:p>
          <a:p>
            <a:pPr>
              <a:spcBef>
                <a:spcPct val="50000"/>
              </a:spcBef>
            </a:pPr>
            <a:endParaRPr lang="pt-BR" sz="1600"/>
          </a:p>
          <a:p>
            <a:pPr>
              <a:spcBef>
                <a:spcPct val="50000"/>
              </a:spcBef>
            </a:pPr>
            <a:r>
              <a:rPr lang="pt-BR" sz="1600">
                <a:solidFill>
                  <a:srgbClr val="FF3300"/>
                </a:solidFill>
              </a:rPr>
              <a:t>The judicial process is a major problem!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786188" y="2162175"/>
            <a:ext cx="1928812" cy="3381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FF0000"/>
                </a:solidFill>
              </a:rPr>
              <a:t>Norms: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643438" y="3929063"/>
            <a:ext cx="3286125" cy="8572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FF0000"/>
                </a:solidFill>
              </a:rPr>
              <a:t/>
            </a:r>
            <a:br>
              <a:rPr lang="pt-BR" sz="1600">
                <a:solidFill>
                  <a:srgbClr val="FF0000"/>
                </a:solidFill>
              </a:rPr>
            </a:br>
            <a:r>
              <a:rPr lang="pt-BR" sz="1600">
                <a:solidFill>
                  <a:srgbClr val="FF0000"/>
                </a:solidFill>
              </a:rPr>
              <a:t/>
            </a:r>
            <a:br>
              <a:rPr lang="pt-BR" sz="1600">
                <a:solidFill>
                  <a:srgbClr val="FF0000"/>
                </a:solidFill>
              </a:rPr>
            </a:br>
            <a:r>
              <a:rPr lang="pt-BR" sz="1600">
                <a:solidFill>
                  <a:srgbClr val="FF0000"/>
                </a:solidFill>
              </a:rPr>
              <a:t>roads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858000" y="2112963"/>
            <a:ext cx="1071563" cy="25685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r>
              <a:rPr lang="pt-BR" sz="1600">
                <a:solidFill>
                  <a:srgbClr val="FF0000"/>
                </a:solidFill>
              </a:rPr>
              <a:t>highways</a:t>
            </a: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2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on Traffic Accidents  and their Victims</a:t>
            </a:r>
          </a:p>
        </p:txBody>
      </p:sp>
      <p:sp>
        <p:nvSpPr>
          <p:cNvPr id="26626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52578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smtClean="0"/>
              <a:t>Data sources: 3 main (weak) sources</a:t>
            </a:r>
            <a:br>
              <a:rPr smtClean="0"/>
            </a:br>
            <a:r>
              <a:rPr smtClean="0"/>
              <a:t>- from Police to </a:t>
            </a:r>
            <a:r>
              <a:rPr smtClean="0">
                <a:hlinkClick r:id="rId3"/>
              </a:rPr>
              <a:t>DENATRAN</a:t>
            </a:r>
            <a:r>
              <a:rPr smtClean="0"/>
              <a:t>, including PDO, injury and fatal accs, as gathered by SNT bodies ...</a:t>
            </a:r>
            <a:br>
              <a:rPr smtClean="0"/>
            </a:br>
            <a:r>
              <a:rPr smtClean="0"/>
              <a:t>- from Hospitals to </a:t>
            </a:r>
            <a:r>
              <a:rPr smtClean="0">
                <a:hlinkClick r:id="rId4"/>
              </a:rPr>
              <a:t>DataSUS</a:t>
            </a:r>
            <a:r>
              <a:rPr smtClean="0"/>
              <a:t>, only for injuries and fatalities ...</a:t>
            </a:r>
            <a:br>
              <a:rPr smtClean="0"/>
            </a:br>
            <a:r>
              <a:rPr smtClean="0"/>
              <a:t>- from Mandatory Insurance, when </a:t>
            </a:r>
            <a:r>
              <a:rPr smtClean="0">
                <a:hlinkClick r:id="rId5"/>
              </a:rPr>
              <a:t>DPVAT</a:t>
            </a:r>
            <a:r>
              <a:rPr smtClean="0"/>
              <a:t> coverage is reclaimed ...</a:t>
            </a:r>
          </a:p>
          <a:p>
            <a:pPr>
              <a:lnSpc>
                <a:spcPct val="114000"/>
              </a:lnSpc>
            </a:pPr>
            <a:r>
              <a:rPr smtClean="0"/>
              <a:t>Example: Fatalities in 2005</a:t>
            </a:r>
            <a:br>
              <a:rPr smtClean="0"/>
            </a:br>
            <a:r>
              <a:rPr smtClean="0"/>
              <a:t>- Denatran: 26.409 deaths ... 25.342</a:t>
            </a:r>
            <a:br>
              <a:rPr smtClean="0"/>
            </a:br>
            <a:r>
              <a:rPr smtClean="0"/>
              <a:t>- DataSus: 35.994 deaths ... 34.381</a:t>
            </a:r>
            <a:br>
              <a:rPr smtClean="0"/>
            </a:br>
            <a:r>
              <a:rPr smtClean="0"/>
              <a:t>- SegDpvat: 50.953 deaths ... 39.179 </a:t>
            </a:r>
          </a:p>
          <a:p>
            <a:pPr>
              <a:lnSpc>
                <a:spcPct val="114000"/>
              </a:lnSpc>
            </a:pPr>
            <a:r>
              <a:rPr smtClean="0"/>
              <a:t>For 'serious' bodies, local databases are usually much better and uniform</a:t>
            </a:r>
          </a:p>
        </p:txBody>
      </p:sp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4643438" y="1643063"/>
            <a:ext cx="4429125" cy="4786312"/>
            <a:chOff x="4643438" y="1643050"/>
            <a:chExt cx="4429156" cy="4786346"/>
          </a:xfrm>
        </p:grpSpPr>
        <p:sp>
          <p:nvSpPr>
            <p:cNvPr id="26628" name="CaixaDeTexto 7"/>
            <p:cNvSpPr txBox="1">
              <a:spLocks noChangeArrowheads="1"/>
            </p:cNvSpPr>
            <p:nvPr/>
          </p:nvSpPr>
          <p:spPr bwMode="auto">
            <a:xfrm>
              <a:off x="4643438" y="1646439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Renaest</a:t>
              </a:r>
              <a:br>
                <a:rPr lang="pt-BR"/>
              </a:br>
              <a:r>
                <a:rPr lang="pt-BR"/>
                <a:t>Denatran</a:t>
              </a:r>
            </a:p>
            <a:p>
              <a:pPr algn="ctr"/>
              <a:endParaRPr lang="pt-BR"/>
            </a:p>
          </p:txBody>
        </p:sp>
        <p:sp>
          <p:nvSpPr>
            <p:cNvPr id="26629" name="CaixaDeTexto 10"/>
            <p:cNvSpPr txBox="1">
              <a:spLocks noChangeArrowheads="1"/>
            </p:cNvSpPr>
            <p:nvPr/>
          </p:nvSpPr>
          <p:spPr bwMode="auto">
            <a:xfrm>
              <a:off x="6143636" y="1643050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DataSus</a:t>
              </a:r>
              <a:br>
                <a:rPr lang="pt-BR"/>
              </a:br>
              <a:r>
                <a:rPr lang="pt-BR"/>
                <a:t>M.Health</a:t>
              </a:r>
            </a:p>
            <a:p>
              <a:pPr algn="ctr"/>
              <a:endParaRPr lang="pt-BR"/>
            </a:p>
          </p:txBody>
        </p:sp>
        <p:sp>
          <p:nvSpPr>
            <p:cNvPr id="26630" name="CaixaDeTexto 11"/>
            <p:cNvSpPr txBox="1">
              <a:spLocks noChangeArrowheads="1"/>
            </p:cNvSpPr>
            <p:nvPr/>
          </p:nvSpPr>
          <p:spPr bwMode="auto">
            <a:xfrm>
              <a:off x="7643834" y="1643050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Insurance Lider</a:t>
              </a:r>
            </a:p>
            <a:p>
              <a:pPr algn="ctr"/>
              <a:endParaRPr lang="pt-BR"/>
            </a:p>
          </p:txBody>
        </p:sp>
        <p:sp>
          <p:nvSpPr>
            <p:cNvPr id="26631" name="CaixaDeTexto 12"/>
            <p:cNvSpPr txBox="1">
              <a:spLocks noChangeArrowheads="1"/>
            </p:cNvSpPr>
            <p:nvPr/>
          </p:nvSpPr>
          <p:spPr bwMode="auto">
            <a:xfrm>
              <a:off x="4643438" y="2925545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Traffic Bodies</a:t>
              </a:r>
            </a:p>
            <a:p>
              <a:pPr algn="ctr"/>
              <a:endParaRPr lang="pt-BR"/>
            </a:p>
          </p:txBody>
        </p:sp>
        <p:sp>
          <p:nvSpPr>
            <p:cNvPr id="26632" name="CaixaDeTexto 13"/>
            <p:cNvSpPr txBox="1">
              <a:spLocks noChangeArrowheads="1"/>
            </p:cNvSpPr>
            <p:nvPr/>
          </p:nvSpPr>
          <p:spPr bwMode="auto">
            <a:xfrm>
              <a:off x="6143636" y="2922156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Hospitals LegalMed</a:t>
              </a:r>
            </a:p>
            <a:p>
              <a:pPr algn="ctr"/>
              <a:endParaRPr lang="pt-BR"/>
            </a:p>
          </p:txBody>
        </p:sp>
        <p:sp>
          <p:nvSpPr>
            <p:cNvPr id="26633" name="CaixaDeTexto 14"/>
            <p:cNvSpPr txBox="1">
              <a:spLocks noChangeArrowheads="1"/>
            </p:cNvSpPr>
            <p:nvPr/>
          </p:nvSpPr>
          <p:spPr bwMode="auto">
            <a:xfrm>
              <a:off x="7643834" y="2922156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Insurance Agents</a:t>
              </a:r>
            </a:p>
            <a:p>
              <a:pPr algn="ctr"/>
              <a:endParaRPr lang="pt-BR"/>
            </a:p>
          </p:txBody>
        </p:sp>
        <p:sp>
          <p:nvSpPr>
            <p:cNvPr id="26634" name="CaixaDeTexto 15"/>
            <p:cNvSpPr txBox="1">
              <a:spLocks noChangeArrowheads="1"/>
            </p:cNvSpPr>
            <p:nvPr/>
          </p:nvSpPr>
          <p:spPr bwMode="auto">
            <a:xfrm>
              <a:off x="4643438" y="4223571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Police Records</a:t>
              </a:r>
            </a:p>
            <a:p>
              <a:pPr algn="ctr"/>
              <a:endParaRPr lang="pt-BR"/>
            </a:p>
          </p:txBody>
        </p:sp>
        <p:sp>
          <p:nvSpPr>
            <p:cNvPr id="26635" name="CaixaDeTexto 16"/>
            <p:cNvSpPr txBox="1">
              <a:spLocks noChangeArrowheads="1"/>
            </p:cNvSpPr>
            <p:nvPr/>
          </p:nvSpPr>
          <p:spPr bwMode="auto">
            <a:xfrm>
              <a:off x="6143636" y="4220182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Record of Inpatients</a:t>
              </a:r>
            </a:p>
            <a:p>
              <a:pPr algn="ctr"/>
              <a:endParaRPr lang="pt-BR"/>
            </a:p>
          </p:txBody>
        </p:sp>
        <p:sp>
          <p:nvSpPr>
            <p:cNvPr id="26636" name="CaixaDeTexto 17"/>
            <p:cNvSpPr txBox="1">
              <a:spLocks noChangeArrowheads="1"/>
            </p:cNvSpPr>
            <p:nvPr/>
          </p:nvSpPr>
          <p:spPr bwMode="auto">
            <a:xfrm>
              <a:off x="7643834" y="4220182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Reclaiming by Offended</a:t>
              </a:r>
            </a:p>
            <a:p>
              <a:pPr algn="ctr"/>
              <a:endParaRPr lang="pt-BR"/>
            </a:p>
          </p:txBody>
        </p:sp>
        <p:sp>
          <p:nvSpPr>
            <p:cNvPr id="26637" name="CaixaDeTexto 18"/>
            <p:cNvSpPr txBox="1">
              <a:spLocks noChangeArrowheads="1"/>
            </p:cNvSpPr>
            <p:nvPr/>
          </p:nvSpPr>
          <p:spPr bwMode="auto">
            <a:xfrm>
              <a:off x="6143636" y="5506066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Traffic Accident</a:t>
              </a:r>
            </a:p>
            <a:p>
              <a:pPr algn="ctr"/>
              <a:endParaRPr lang="pt-BR"/>
            </a:p>
          </p:txBody>
        </p:sp>
        <p:sp>
          <p:nvSpPr>
            <p:cNvPr id="20" name="Seta para cima 19"/>
            <p:cNvSpPr/>
            <p:nvPr/>
          </p:nvSpPr>
          <p:spPr>
            <a:xfrm>
              <a:off x="6588139" y="5143512"/>
              <a:ext cx="484191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Seta para cima 20"/>
            <p:cNvSpPr/>
            <p:nvPr/>
          </p:nvSpPr>
          <p:spPr>
            <a:xfrm>
              <a:off x="6572263" y="3857628"/>
              <a:ext cx="484191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Seta para cima 21"/>
            <p:cNvSpPr/>
            <p:nvPr/>
          </p:nvSpPr>
          <p:spPr>
            <a:xfrm>
              <a:off x="5072066" y="3857628"/>
              <a:ext cx="484190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Seta para cima 22"/>
            <p:cNvSpPr/>
            <p:nvPr/>
          </p:nvSpPr>
          <p:spPr>
            <a:xfrm>
              <a:off x="8088337" y="3857628"/>
              <a:ext cx="484190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Seta para cima 23"/>
            <p:cNvSpPr/>
            <p:nvPr/>
          </p:nvSpPr>
          <p:spPr>
            <a:xfrm>
              <a:off x="6572263" y="2571744"/>
              <a:ext cx="484191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Seta para cima 24"/>
            <p:cNvSpPr/>
            <p:nvPr/>
          </p:nvSpPr>
          <p:spPr>
            <a:xfrm>
              <a:off x="5016503" y="2571744"/>
              <a:ext cx="484191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Seta para cima 25"/>
            <p:cNvSpPr/>
            <p:nvPr/>
          </p:nvSpPr>
          <p:spPr>
            <a:xfrm>
              <a:off x="8072462" y="2571744"/>
              <a:ext cx="484190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" name="Seta para cima 26"/>
            <p:cNvSpPr/>
            <p:nvPr/>
          </p:nvSpPr>
          <p:spPr>
            <a:xfrm rot="17826120">
              <a:off x="5787239" y="5212569"/>
              <a:ext cx="500067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" name="Seta para cima 27"/>
            <p:cNvSpPr/>
            <p:nvPr/>
          </p:nvSpPr>
          <p:spPr>
            <a:xfrm rot="2868916">
              <a:off x="7277911" y="5218919"/>
              <a:ext cx="500067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971</Words>
  <Application>Microsoft Office PowerPoint</Application>
  <PresentationFormat>Apresentação na tela (4:3)</PresentationFormat>
  <Paragraphs>211</Paragraphs>
  <Slides>28</Slides>
  <Notes>28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IntroducingPowerPoint2007</vt:lpstr>
      <vt:lpstr>Imagem de Bitmap</vt:lpstr>
      <vt:lpstr>SaferBraIn - Final Meeting  – Vulnerable Road Users and the Traffic Safety Problem in Brazil</vt:lpstr>
      <vt:lpstr>SaferBraIn – VRUs of Brazil</vt:lpstr>
      <vt:lpstr>road Safety Problem in Brazil: basic information</vt:lpstr>
      <vt:lpstr>Brazil: Administration and Regions</vt:lpstr>
      <vt:lpstr>Slide 5</vt:lpstr>
      <vt:lpstr>Slide 6</vt:lpstr>
      <vt:lpstr>Slide 7</vt:lpstr>
      <vt:lpstr>The National Traffic System (SNT-Sistema National de Trânsito)</vt:lpstr>
      <vt:lpstr>Data on Traffic Accidents  and their Victims</vt:lpstr>
      <vt:lpstr>Accident Data: is there a trend?</vt:lpstr>
      <vt:lpstr>What can make the Brazilian Traffic Safety Problem peculiar?</vt:lpstr>
      <vt:lpstr>road Safety Problem in Brazil: POSITION OF VULNERABLE USERS AND THEIR accidents</vt:lpstr>
      <vt:lpstr>Vulnerable Users: Concept and Classes</vt:lpstr>
      <vt:lpstr>Slide 14</vt:lpstr>
      <vt:lpstr>Vulnerable Users: is there a trend?</vt:lpstr>
      <vt:lpstr>road Safety Problem - city/Sp: POSITION OF VULNERABLE USERS AND THEIR accidents</vt:lpstr>
      <vt:lpstr>Accident Data: what about the City of Sp?</vt:lpstr>
      <vt:lpstr>VRU Safety Problem in the City of Sp ...</vt:lpstr>
      <vt:lpstr>Slide 19</vt:lpstr>
      <vt:lpstr>Slide 20</vt:lpstr>
      <vt:lpstr>Slide 21</vt:lpstr>
      <vt:lpstr>Slide 22</vt:lpstr>
      <vt:lpstr>Slide 23</vt:lpstr>
      <vt:lpstr>Slide 24</vt:lpstr>
      <vt:lpstr>Factors in VRU Accs in the City of Sp ...</vt:lpstr>
      <vt:lpstr>Factors in VRU Accs in the City of Sp ...</vt:lpstr>
      <vt:lpstr>road Safety Problem in Brazil: CONSTRAINTS AND dificulties …</vt:lpstr>
      <vt:lpstr>What can make solutions to the Brazilian Traffic Safety Problem peculiar too?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4</cp:revision>
  <dcterms:created xsi:type="dcterms:W3CDTF">2009-11-21T00:22:57Z</dcterms:created>
  <dcterms:modified xsi:type="dcterms:W3CDTF">2012-03-08T00:11:39Z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1046</vt:i4>
  </property>
  <property fmtid="{D5CDD505-2E9C-101B-9397-08002B2CF9AE}" pid="3" name="_Version">
    <vt:lpwstr>12.0.4518</vt:lpwstr>
  </property>
</Properties>
</file>