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84" r:id="rId5"/>
    <p:sldId id="285" r:id="rId6"/>
    <p:sldId id="259" r:id="rId7"/>
    <p:sldId id="263" r:id="rId8"/>
    <p:sldId id="264" r:id="rId9"/>
    <p:sldId id="280" r:id="rId10"/>
    <p:sldId id="277" r:id="rId11"/>
    <p:sldId id="265" r:id="rId12"/>
    <p:sldId id="281" r:id="rId13"/>
    <p:sldId id="279" r:id="rId14"/>
    <p:sldId id="287" r:id="rId15"/>
    <p:sldId id="286" r:id="rId16"/>
    <p:sldId id="266" r:id="rId17"/>
    <p:sldId id="267" r:id="rId18"/>
    <p:sldId id="283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pt-BR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pt-BR" dirty="0" err="1" smtClean="0"/>
            <a:t>Basics</a:t>
          </a:r>
          <a:r>
            <a:rPr lang="pt-BR" dirty="0" smtClean="0"/>
            <a:t> </a:t>
          </a:r>
          <a:r>
            <a:rPr lang="pt-BR" dirty="0" err="1" smtClean="0"/>
            <a:t>on</a:t>
          </a:r>
          <a:r>
            <a:rPr lang="pt-BR" dirty="0" smtClean="0"/>
            <a:t> </a:t>
          </a:r>
          <a:r>
            <a:rPr lang="pt-BR" dirty="0" err="1" smtClean="0"/>
            <a:t>Institutional</a:t>
          </a:r>
          <a:r>
            <a:rPr lang="pt-BR" dirty="0" smtClean="0"/>
            <a:t> </a:t>
          </a:r>
          <a:r>
            <a:rPr lang="pt-BR" dirty="0" err="1" smtClean="0"/>
            <a:t>Setting</a:t>
          </a:r>
          <a:endParaRPr lang="pt-BR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pt-BR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pt-BR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lang="pt-BR" dirty="0" err="1" smtClean="0"/>
            <a:t>Basics</a:t>
          </a:r>
          <a:r>
            <a:rPr lang="pt-BR" dirty="0" smtClean="0"/>
            <a:t> </a:t>
          </a:r>
          <a:r>
            <a:rPr lang="pt-BR" dirty="0" err="1" smtClean="0"/>
            <a:t>on</a:t>
          </a:r>
          <a:r>
            <a:rPr lang="pt-BR" dirty="0" smtClean="0"/>
            <a:t> </a:t>
          </a:r>
          <a:r>
            <a:rPr lang="pt-BR" dirty="0" err="1" smtClean="0"/>
            <a:t>People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Safety</a:t>
          </a:r>
          <a:endParaRPr lang="pt-BR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pt-BR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pt-BR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pt-BR" dirty="0" err="1" smtClean="0"/>
            <a:t>Vulnerable</a:t>
          </a:r>
          <a:r>
            <a:rPr lang="pt-BR" dirty="0" smtClean="0"/>
            <a:t> Road </a:t>
          </a:r>
          <a:r>
            <a:rPr lang="pt-BR" dirty="0" err="1" smtClean="0"/>
            <a:t>Users</a:t>
          </a:r>
          <a:endParaRPr lang="pt-BR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pt-BR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pt-BR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>
          <a:extLst/>
        </a:lstStyle>
        <a:p>
          <a:r>
            <a:rPr lang="pt-BR" dirty="0" err="1" smtClean="0"/>
            <a:t>Constraints</a:t>
          </a:r>
          <a:r>
            <a:rPr lang="pt-BR" dirty="0" smtClean="0"/>
            <a:t> </a:t>
          </a:r>
          <a:r>
            <a:rPr lang="pt-BR" dirty="0" err="1" smtClean="0"/>
            <a:t>and</a:t>
          </a:r>
          <a:r>
            <a:rPr lang="pt-BR" dirty="0" smtClean="0"/>
            <a:t> </a:t>
          </a:r>
          <a:r>
            <a:rPr lang="pt-BR" dirty="0" err="1" smtClean="0"/>
            <a:t>Difficulties</a:t>
          </a:r>
          <a:r>
            <a:rPr lang="pt-BR" dirty="0" smtClean="0"/>
            <a:t> </a:t>
          </a:r>
          <a:endParaRPr lang="pt-BR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pt-BR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pt-BR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pt-BR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pt-BR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pt-BR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pt-BR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pt-BR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pt-BR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pt-BR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pt-BR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pt-BR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pt-BR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pt-BR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pt-BR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pt-BR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pt-BR"/>
        </a:p>
      </dgm:t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fld id="{FADA3081-9D22-4875-9A27-B9EE42AFB9CA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  <a:extLst/>
          </a:lstStyle>
          <a:p>
            <a:pPr>
              <a:defRPr/>
            </a:pPr>
            <a:fld id="{C06FB268-8FDD-42FF-9756-6902B9DF2E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00E60-4ADF-4AB8-9E3C-C2659A4DFE6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BDD12-A915-4BFC-AA56-3643BA2050F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71CDE-584E-46A8-969E-CB0F9846FF5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ABF1E-0CDD-4CAF-B193-C397B1F64E6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C287C-6857-4289-88D6-602DD3B2787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CB66E-1EB4-4EE1-B80C-2240A3CF469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7B7519-CF8F-4B22-A44C-E19895739F1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0E51D-1CB9-4C55-89F8-0348EB71955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0F6EE-BD27-4C39-BAE7-139A0B7B735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7BAF4-AC43-4E43-B04A-B75DF8BE34F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303F8-5FDB-4D66-B3A2-0DCC416DA5C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2750B-E569-4639-879D-60DF5E5492C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8D265-1CFD-4D66-8548-3B49D6FE5BF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D7D11-1E81-43B1-96EC-60106CED88B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13053-270A-453D-91E4-13AF069CE93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D3BE2-A183-4EF7-A92E-BD99BA5786F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09872-2841-49A6-B0D8-5D41FFF41C7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0A8A4-78B3-474F-80AF-C51F9B73B37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Rectangle 4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ctangle 5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Rectangle 5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Rectangle 5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Rectangle 6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Rectangle 6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pt-BR" sz="380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pt-BR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25953-8309-4F38-B755-A99334AAC6E2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3ADE5D-EECF-431C-B8D2-28D716022C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5FDE-C7C8-44AF-89D1-531C76D39277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2714-BB32-48A5-9895-50C10917A0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pt-B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lang="pt-BR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189C6-32FD-45F9-A42B-8796C4D22F81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79ECA-E054-4F8C-AFFE-25DA6018DC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t-BR" sz="20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52B07E-F2A6-4805-8DA2-3617F13C9911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93057-B6BD-43C2-9130-CA1D14356C1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lang="pt-BR" sz="400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pt-B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t-BR" sz="2000" b="1"/>
            </a:lvl2pPr>
            <a:lvl3pPr eaLnBrk="1" latinLnBrk="0" hangingPunct="1">
              <a:buNone/>
              <a:defRPr kumimoji="0" lang="pt-BR" sz="1800" b="1"/>
            </a:lvl3pPr>
            <a:lvl4pPr eaLnBrk="1" latinLnBrk="0" hangingPunct="1">
              <a:buNone/>
              <a:defRPr kumimoji="0" lang="pt-BR" sz="1600" b="1"/>
            </a:lvl4pPr>
            <a:lvl5pPr eaLnBrk="1" latinLnBrk="0" hangingPunct="1">
              <a:buNone/>
              <a:defRPr kumimoji="0"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pt-B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t-BR" sz="2000" b="1"/>
            </a:lvl2pPr>
            <a:lvl3pPr eaLnBrk="1" latinLnBrk="0" hangingPunct="1">
              <a:buNone/>
              <a:defRPr kumimoji="0" lang="pt-BR" sz="1800" b="1"/>
            </a:lvl3pPr>
            <a:lvl4pPr eaLnBrk="1" latinLnBrk="0" hangingPunct="1">
              <a:buNone/>
              <a:defRPr kumimoji="0" lang="pt-BR" sz="1600" b="1"/>
            </a:lvl4pPr>
            <a:lvl5pPr eaLnBrk="1" latinLnBrk="0" hangingPunct="1">
              <a:buNone/>
              <a:defRPr kumimoji="0"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6A71F9-29C3-4809-B9A0-8F646A410834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7CF3F6-50DE-46DF-B686-867149B936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pt-BR" sz="4000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9B5C-A70B-4AC7-8123-D7AF3C132566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FFC6-26F1-44CB-98B7-C3A0980F91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7119B-3E27-4571-B008-82833F096BB1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C0620A-E12C-40FC-8DCB-D17C6774F3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pt-BR" sz="36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pt-BR" sz="1800"/>
            </a:lvl1pPr>
            <a:lvl2pPr eaLnBrk="1" latinLnBrk="0" hangingPunct="1">
              <a:buNone/>
              <a:defRPr kumimoji="0" lang="pt-BR" sz="1200"/>
            </a:lvl2pPr>
            <a:lvl3pPr eaLnBrk="1" latinLnBrk="0" hangingPunct="1">
              <a:buNone/>
              <a:defRPr kumimoji="0" lang="pt-BR" sz="1000"/>
            </a:lvl3pPr>
            <a:lvl4pPr eaLnBrk="1" latinLnBrk="0" hangingPunct="1">
              <a:buNone/>
              <a:defRPr kumimoji="0" lang="pt-BR" sz="900"/>
            </a:lvl4pPr>
            <a:lvl5pPr eaLnBrk="1" latinLnBrk="0" hangingPunct="1">
              <a:buNone/>
              <a:defRPr kumimoji="0"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E7253F-5C40-404A-BB2F-7860F5844BEC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0D31F-267D-4ABC-AB16-A7134E303C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pt-BR" sz="2100" b="0"/>
            </a:lvl1pPr>
            <a:extLst/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pt-BR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pt-BR" sz="1200"/>
            </a:lvl2pPr>
            <a:lvl3pPr eaLnBrk="1" latinLnBrk="0" hangingPunct="1">
              <a:defRPr kumimoji="0" lang="pt-BR" sz="1000"/>
            </a:lvl3pPr>
            <a:lvl4pPr eaLnBrk="1" latinLnBrk="0" hangingPunct="1">
              <a:defRPr kumimoji="0" lang="pt-BR" sz="900"/>
            </a:lvl4pPr>
            <a:lvl5pPr eaLnBrk="1" latinLnBrk="0" hangingPunct="1">
              <a:defRPr kumimoji="0"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3735ED-8779-4E2E-9D6B-842A90DFECE0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F6B96E-82FB-441C-8CFC-7FA496C4332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21D1A9-315E-4130-8FDE-C16BC6DC11AF}" type="datetimeFigureOut">
              <a:rPr/>
              <a:pPr>
                <a:defRPr/>
              </a:pPr>
              <a:t>2/2/2010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FB2EE71-3A0A-4D96-BA4F-909ABD3D660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6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pt-B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pt-B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pt-B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atran.gov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eguradoralider.com.br/estatisticas.asp" TargetMode="External"/><Relationship Id="rId4" Type="http://schemas.openxmlformats.org/officeDocument/2006/relationships/hyperlink" Target="http://w3.datasus.gov.br/datasus/index.php?area=02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cap="none" dirty="0" err="1" smtClean="0"/>
              <a:t>Safer</a:t>
            </a:r>
            <a:r>
              <a:rPr cap="none" smtClean="0"/>
              <a:t>BraIn Kick-off Meeting</a:t>
            </a:r>
            <a:r>
              <a:rPr cap="none" dirty="0" smtClean="0"/>
              <a:t> </a:t>
            </a:r>
            <a:br>
              <a:rPr cap="none" dirty="0" smtClean="0"/>
            </a:br>
            <a:r>
              <a:rPr cap="none" dirty="0" smtClean="0">
                <a:solidFill>
                  <a:schemeClr val="accent1"/>
                </a:solidFill>
              </a:rPr>
              <a:t>– </a:t>
            </a:r>
            <a:r>
              <a:rPr cap="none" dirty="0" err="1" smtClean="0">
                <a:solidFill>
                  <a:schemeClr val="accent1"/>
                </a:solidFill>
              </a:rPr>
              <a:t>Vulnerable</a:t>
            </a:r>
            <a:r>
              <a:rPr cap="none" dirty="0" smtClean="0">
                <a:solidFill>
                  <a:schemeClr val="accent1"/>
                </a:solidFill>
              </a:rPr>
              <a:t> Road </a:t>
            </a:r>
            <a:r>
              <a:rPr cap="none" dirty="0" err="1" smtClean="0">
                <a:solidFill>
                  <a:schemeClr val="accent1"/>
                </a:solidFill>
              </a:rPr>
              <a:t>Users</a:t>
            </a:r>
            <a:r>
              <a:rPr cap="none" dirty="0" smtClean="0">
                <a:solidFill>
                  <a:schemeClr val="accent1"/>
                </a:solidFill>
              </a:rPr>
              <a:t> </a:t>
            </a:r>
            <a:r>
              <a:rPr cap="none" dirty="0" err="1" smtClean="0">
                <a:solidFill>
                  <a:schemeClr val="accent1"/>
                </a:solidFill>
              </a:rPr>
              <a:t>and</a:t>
            </a:r>
            <a:r>
              <a:rPr cap="none" dirty="0" smtClean="0">
                <a:solidFill>
                  <a:schemeClr val="accent1"/>
                </a:solidFill>
              </a:rPr>
              <a:t> </a:t>
            </a:r>
            <a:r>
              <a:rPr cap="none" dirty="0" err="1" smtClean="0">
                <a:solidFill>
                  <a:schemeClr val="accent1"/>
                </a:solidFill>
              </a:rPr>
              <a:t>the</a:t>
            </a:r>
            <a:r>
              <a:rPr cap="none" dirty="0" smtClean="0">
                <a:solidFill>
                  <a:schemeClr val="accent1"/>
                </a:solidFill>
              </a:rPr>
              <a:t> </a:t>
            </a:r>
            <a:r>
              <a:rPr cap="none" dirty="0" err="1" smtClean="0">
                <a:solidFill>
                  <a:schemeClr val="accent1"/>
                </a:solidFill>
              </a:rPr>
              <a:t>Traffic</a:t>
            </a:r>
            <a:r>
              <a:rPr cap="none" dirty="0" smtClean="0">
                <a:solidFill>
                  <a:schemeClr val="accent1"/>
                </a:solidFill>
              </a:rPr>
              <a:t> </a:t>
            </a:r>
            <a:r>
              <a:rPr cap="none" dirty="0" err="1" smtClean="0">
                <a:solidFill>
                  <a:schemeClr val="accent1"/>
                </a:solidFill>
              </a:rPr>
              <a:t>Safety</a:t>
            </a:r>
            <a:r>
              <a:rPr cap="none" dirty="0" smtClean="0">
                <a:solidFill>
                  <a:schemeClr val="accent1"/>
                </a:solidFill>
              </a:rPr>
              <a:t> </a:t>
            </a:r>
            <a:r>
              <a:rPr cap="none" dirty="0" err="1" smtClean="0">
                <a:solidFill>
                  <a:schemeClr val="accent1"/>
                </a:solidFill>
              </a:rPr>
              <a:t>Problem</a:t>
            </a:r>
            <a:r>
              <a:rPr cap="none" dirty="0" smtClean="0">
                <a:solidFill>
                  <a:schemeClr val="accent1"/>
                </a:solidFill>
              </a:rPr>
              <a:t> </a:t>
            </a:r>
            <a:r>
              <a:rPr cap="none" smtClean="0">
                <a:solidFill>
                  <a:schemeClr val="accent1"/>
                </a:solidFill>
              </a:rPr>
              <a:t>in Brazil</a:t>
            </a:r>
            <a:endParaRPr cap="none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3"/>
          </a:xfrm>
        </p:spPr>
        <p:txBody>
          <a:bodyPr>
            <a:normAutofit lnSpcReduction="10000"/>
          </a:bodyPr>
          <a:lstStyle>
            <a:extLst/>
          </a:lstStyle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 err="1" smtClean="0"/>
              <a:t>Eng.Hugo</a:t>
            </a:r>
            <a:r>
              <a:rPr dirty="0" smtClean="0"/>
              <a:t> </a:t>
            </a:r>
            <a:r>
              <a:rPr smtClean="0"/>
              <a:t>Pietrantonio, D.Sc.</a:t>
            </a:r>
            <a:br>
              <a:rPr smtClean="0"/>
            </a:br>
            <a:r>
              <a:rPr smtClean="0"/>
              <a:t>Department of Transportation Engineering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smtClean="0"/>
              <a:t>Escola Politécnica </a:t>
            </a:r>
            <a:r>
              <a:rPr dirty="0" smtClean="0"/>
              <a:t>–</a:t>
            </a:r>
            <a:r>
              <a:rPr smtClean="0"/>
              <a:t> University of São Paulo, Brazil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33388"/>
            <a:ext cx="62007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25" y="428625"/>
            <a:ext cx="5548313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9163" y="428625"/>
            <a:ext cx="55419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 Safety Problem in Brazil: POSITION OF VULNERABLE USERS AND THEIR accidents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Vulnerable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Users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: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Concept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Classes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6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smtClean="0"/>
              <a:t>Categories: pedestrians and cyclists for sure (perhaps motorcyclists ...) </a:t>
            </a:r>
          </a:p>
          <a:p>
            <a:pPr>
              <a:spcBef>
                <a:spcPct val="0"/>
              </a:spcBef>
              <a:buSzTx/>
            </a:pPr>
            <a:r>
              <a:rPr lang="en-US" smtClean="0"/>
              <a:t>Pedestrians: despite being the major problem for several decades, no clear pressure for their protection ... Ordinance is unclear and ineffective </a:t>
            </a:r>
          </a:p>
          <a:p>
            <a:pPr>
              <a:spcBef>
                <a:spcPct val="0"/>
              </a:spcBef>
              <a:buSzTx/>
            </a:pPr>
            <a:r>
              <a:rPr lang="en-US" smtClean="0"/>
              <a:t>Cyclists: not a manifested problem as a rule (small numbers in most cities) ... Clear pressure from “green” groups and politicians aiming at “politically correct” actions ... No specific rules … No control …</a:t>
            </a:r>
          </a:p>
          <a:p>
            <a:pPr>
              <a:spcBef>
                <a:spcPct val="0"/>
              </a:spcBef>
              <a:buSzTx/>
            </a:pPr>
            <a:r>
              <a:rPr lang="en-US" smtClean="0"/>
              <a:t>Motorcyclists: the newer problem ... Strong increase in fleet: around 10% annually ... Even greater rate of increase in fatalities and injuries ... No specific rules … No control …</a:t>
            </a:r>
          </a:p>
          <a:p>
            <a:endParaRPr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1733550"/>
            <a:ext cx="44862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Vulnerable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Users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: is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there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a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trend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?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6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smtClean="0"/>
              <a:t>Major (recent) events:</a:t>
            </a:r>
            <a:br>
              <a:rPr smtClean="0"/>
            </a:br>
            <a:r>
              <a:rPr smtClean="0"/>
              <a:t>- none ... mostly external factors ...</a:t>
            </a:r>
          </a:p>
          <a:p>
            <a:pPr>
              <a:spcBef>
                <a:spcPct val="0"/>
              </a:spcBef>
              <a:buSzTx/>
            </a:pPr>
            <a:r>
              <a:rPr smtClean="0"/>
              <a:t>Pedestrians: Ordinance is unclear and ineffective ... Isolated efforts on enforcing priority ... Lack of efforts on Public Education ... (un)Justice ... </a:t>
            </a:r>
          </a:p>
          <a:p>
            <a:pPr>
              <a:spcBef>
                <a:spcPct val="0"/>
              </a:spcBef>
              <a:buSzTx/>
            </a:pPr>
            <a:r>
              <a:rPr lang="en-US" smtClean="0"/>
              <a:t>Cyclists: Infra-structure is increasing (in plans, at least) ... No specific rules: cyclists as vehicles … need of segregation  … Enforcement …</a:t>
            </a:r>
          </a:p>
          <a:p>
            <a:pPr>
              <a:spcBef>
                <a:spcPct val="0"/>
              </a:spcBef>
              <a:buSzTx/>
            </a:pPr>
            <a:r>
              <a:rPr smtClean="0"/>
              <a:t>Motorcyclists: Strong debate (how much to restraint?) ... Isolated efforts to build Infra-structure to motorcycles (Sp) ... </a:t>
            </a:r>
            <a:r>
              <a:rPr lang="en-US" smtClean="0"/>
              <a:t>No specific rules: motos as if autos (but there are proposals for changing law) … Enforcement: a major problem …</a:t>
            </a:r>
            <a:endParaRPr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09713"/>
            <a:ext cx="38227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33388"/>
            <a:ext cx="62007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28625"/>
            <a:ext cx="6364287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28625"/>
            <a:ext cx="6500813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6975" y="428625"/>
            <a:ext cx="6391275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33388"/>
            <a:ext cx="5715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9625" y="428625"/>
            <a:ext cx="57943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28625"/>
            <a:ext cx="57499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28625"/>
            <a:ext cx="5856287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6325" y="428625"/>
            <a:ext cx="586898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4575" y="428625"/>
            <a:ext cx="548798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 Safety Problem in Brazil: CONSTRAINTS AND </a:t>
            </a:r>
            <a:r>
              <a:rPr lang="en-US" dirty="0" err="1" smtClean="0"/>
              <a:t>dificulties</a:t>
            </a:r>
            <a:r>
              <a:rPr lang="en-US" dirty="0" smtClean="0"/>
              <a:t> 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200000"/>
                  </a:schemeClr>
                </a:solidFill>
              </a:rPr>
              <a:t>What can make the Brazilian Traffic Safety Problem peculiar?</a:t>
            </a:r>
            <a:endParaRPr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smtClean="0"/>
              <a:t>Institutional differences are clear but their conditioning effect is not:</a:t>
            </a:r>
            <a:br>
              <a:rPr smtClean="0"/>
            </a:br>
            <a:r>
              <a:rPr smtClean="0"/>
              <a:t>- dependance on enforcement ...</a:t>
            </a:r>
            <a:br>
              <a:rPr smtClean="0"/>
            </a:br>
            <a:r>
              <a:rPr smtClean="0"/>
              <a:t>- dependance on physical actions</a:t>
            </a:r>
            <a:br>
              <a:rPr smtClean="0"/>
            </a:br>
            <a:r>
              <a:rPr smtClean="0"/>
              <a:t>(failure of the judicial system) ...  </a:t>
            </a:r>
          </a:p>
          <a:p>
            <a:endParaRPr smtClean="0"/>
          </a:p>
          <a:p>
            <a:r>
              <a:rPr smtClean="0"/>
              <a:t>Dynamic factors are also a major difference: rate of chance is much higher ... new developments are widespread around cities and "rural" areas (major and minor ones) ...</a:t>
            </a:r>
          </a:p>
          <a:p>
            <a:endParaRPr smtClean="0"/>
          </a:p>
          <a:p>
            <a:r>
              <a:rPr smtClean="0"/>
              <a:t>Last, but not least (as usual): “poverties” are a constraint ... Including resources of agencies but mostly inequalities and their effects!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1071563"/>
            <a:ext cx="450850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8988" y="4071938"/>
            <a:ext cx="45450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What can make solutions to the Brazilian Traffic Safety Problem peculiar too?</a:t>
            </a:r>
            <a:endParaRPr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7106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smtClean="0"/>
              <a:t>That´s the question!</a:t>
            </a:r>
          </a:p>
          <a:p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SaferBraIn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smtClean="0">
                <a:solidFill>
                  <a:schemeClr val="accent1"/>
                </a:solidFill>
              </a:rPr>
              <a:t>– </a:t>
            </a:r>
            <a:r>
              <a:rPr dirty="0" err="1" smtClean="0">
                <a:solidFill>
                  <a:schemeClr val="accent1"/>
                </a:solidFill>
              </a:rPr>
              <a:t>Intro</a:t>
            </a:r>
            <a:r>
              <a:rPr dirty="0" smtClean="0">
                <a:solidFill>
                  <a:schemeClr val="accent1"/>
                </a:solidFill>
              </a:rPr>
              <a:t> </a:t>
            </a:r>
            <a:r>
              <a:rPr smtClean="0">
                <a:solidFill>
                  <a:schemeClr val="accent1"/>
                </a:solidFill>
              </a:rPr>
              <a:t>Brazil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338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smtClean="0"/>
              <a:t>Goal:</a:t>
            </a:r>
            <a:br>
              <a:rPr smtClean="0"/>
            </a:br>
            <a:r>
              <a:rPr smtClean="0"/>
              <a:t>- underline the basic features of the road safety problem in Brazil and its impact on vulnerable road users (VUsers) especially ...</a:t>
            </a:r>
          </a:p>
          <a:p>
            <a:pPr>
              <a:lnSpc>
                <a:spcPct val="114000"/>
              </a:lnSpc>
            </a:pPr>
            <a:r>
              <a:rPr smtClean="0"/>
              <a:t>- highlight points that can be peculiar to the brazilian problem or context, perhaps conditioning approaches that can be effective in reducing the current burden!</a:t>
            </a:r>
            <a:endParaRPr sz="2400" smtClean="0"/>
          </a:p>
          <a:p>
            <a:endParaRPr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smtClean="0"/>
              <a:t>road</a:t>
            </a:r>
            <a:r>
              <a:rPr dirty="0" smtClean="0"/>
              <a:t> </a:t>
            </a:r>
            <a:r>
              <a:rPr dirty="0" err="1" smtClean="0"/>
              <a:t>Safety</a:t>
            </a:r>
            <a:r>
              <a:rPr dirty="0" smtClean="0"/>
              <a:t> </a:t>
            </a:r>
            <a:r>
              <a:rPr dirty="0" err="1" smtClean="0"/>
              <a:t>Problem</a:t>
            </a:r>
            <a:r>
              <a:rPr dirty="0" smtClean="0"/>
              <a:t> in </a:t>
            </a:r>
            <a:r>
              <a:rPr dirty="0" err="1" smtClean="0"/>
              <a:t>Brazil</a:t>
            </a:r>
            <a:r>
              <a:rPr dirty="0" smtClean="0"/>
              <a:t>: </a:t>
            </a:r>
            <a:r>
              <a:rPr dirty="0" err="1" smtClean="0"/>
              <a:t>basic</a:t>
            </a:r>
            <a:r>
              <a:rPr dirty="0" smtClean="0"/>
              <a:t> </a:t>
            </a:r>
            <a:r>
              <a:rPr dirty="0" err="1" smtClean="0"/>
              <a:t>information</a:t>
            </a:r>
            <a:r>
              <a:rPr dirty="0" smtClean="0"/>
              <a:t> </a:t>
            </a:r>
            <a:r>
              <a:rPr dirty="0" err="1" smtClean="0"/>
              <a:t>on</a:t>
            </a:r>
            <a:r>
              <a:rPr dirty="0" smtClean="0"/>
              <a:t> </a:t>
            </a:r>
            <a:r>
              <a:rPr dirty="0" err="1" smtClean="0"/>
              <a:t>The</a:t>
            </a:r>
            <a:r>
              <a:rPr dirty="0" smtClean="0"/>
              <a:t> </a:t>
            </a:r>
            <a:r>
              <a:rPr dirty="0" err="1" smtClean="0"/>
              <a:t>institutional</a:t>
            </a:r>
            <a:r>
              <a:rPr dirty="0" smtClean="0"/>
              <a:t> </a:t>
            </a:r>
            <a:r>
              <a:rPr dirty="0" err="1" smtClean="0"/>
              <a:t>setting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Brazil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: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Administration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Regions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5257800"/>
          </a:xfrm>
        </p:spPr>
        <p:txBody>
          <a:bodyPr/>
          <a:lstStyle/>
          <a:p>
            <a:r>
              <a:rPr smtClean="0"/>
              <a:t>Nominated as Federal Republic, i.e. a country constituted by states, but a highly centralized administration </a:t>
            </a:r>
          </a:p>
          <a:p>
            <a:r>
              <a:rPr smtClean="0"/>
              <a:t>- 1st exception: its major state ... State of São Paulo: 1/5 pop; 1/3 prod;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-2nd exception: its major city ... </a:t>
            </a:r>
            <a:br>
              <a:rPr lang="en-US" smtClean="0"/>
            </a:br>
            <a:r>
              <a:rPr lang="en-US" smtClean="0"/>
              <a:t>City of São Paulo: 1/20 pop; 1/9 prod;</a:t>
            </a:r>
            <a:br>
              <a:rPr lang="en-US" smtClean="0"/>
            </a:br>
            <a:r>
              <a:rPr lang="en-US" smtClean="0"/>
              <a:t>- other exceptions: several capitals of states, medium-sized cities ...</a:t>
            </a:r>
          </a:p>
          <a:p>
            <a:r>
              <a:rPr smtClean="0"/>
              <a:t>Regional disparities are large:</a:t>
            </a:r>
            <a:br>
              <a:rPr smtClean="0"/>
            </a:br>
            <a:r>
              <a:rPr smtClean="0"/>
              <a:t>- North: large area, low density</a:t>
            </a:r>
            <a:br>
              <a:rPr smtClean="0"/>
            </a:br>
            <a:r>
              <a:rPr smtClean="0"/>
              <a:t>mainly undeveloped; Amazonia</a:t>
            </a:r>
            <a:br>
              <a:rPr smtClean="0"/>
            </a:br>
            <a:r>
              <a:rPr smtClean="0"/>
              <a:t>- Center(Mid)-West: similar; Cerrado</a:t>
            </a:r>
            <a:br>
              <a:rPr smtClean="0"/>
            </a:br>
            <a:r>
              <a:rPr smtClean="0"/>
              <a:t>- North-East: populated and poor</a:t>
            </a:r>
            <a:br>
              <a:rPr smtClean="0"/>
            </a:br>
            <a:r>
              <a:rPr smtClean="0"/>
              <a:t>- South-East: richiest (SP, RJ, ...)</a:t>
            </a:r>
            <a:br>
              <a:rPr smtClean="0"/>
            </a:br>
            <a:r>
              <a:rPr smtClean="0"/>
              <a:t>- South: second but similar ...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572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38138"/>
            <a:ext cx="5286375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28613"/>
            <a:ext cx="5286375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9075" y="357188"/>
            <a:ext cx="5226050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357188"/>
            <a:ext cx="5233988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0250" y="357188"/>
            <a:ext cx="5802313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The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National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Traffic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System</a:t>
            </a:r>
            <a:br>
              <a:rPr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(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SNT-Sistema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Nationa</a:t>
            </a:r>
            <a:r>
              <a:rPr smtClean="0">
                <a:solidFill>
                  <a:schemeClr val="tx2">
                    <a:satMod val="200000"/>
                  </a:schemeClr>
                </a:solidFill>
              </a:rPr>
              <a:t>l de Trânsito)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643438" y="1589088"/>
          <a:ext cx="4429125" cy="54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1"/>
                <a:gridCol w="1107281"/>
                <a:gridCol w="1107281"/>
                <a:gridCol w="1107281"/>
              </a:tblGrid>
              <a:tr h="547881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Traffic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Policing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Highway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Other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Contran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err="1" smtClean="0"/>
                        <a:t>Denatran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DNIT</a:t>
                      </a:r>
                    </a:p>
                    <a:p>
                      <a:r>
                        <a:rPr lang="pt-BR" dirty="0" smtClean="0"/>
                        <a:t>ANTT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Justice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Cetran</a:t>
                      </a:r>
                      <a:endParaRPr lang="pt-BR" dirty="0" smtClean="0"/>
                    </a:p>
                    <a:p>
                      <a:r>
                        <a:rPr lang="pt-BR" dirty="0" err="1" smtClean="0"/>
                        <a:t>Detran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... </a:t>
                      </a:r>
                      <a:r>
                        <a:rPr lang="pt-BR" dirty="0" err="1" smtClean="0"/>
                        <a:t>PMs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... </a:t>
                      </a:r>
                      <a:r>
                        <a:rPr lang="pt-BR" dirty="0" err="1" smtClean="0"/>
                        <a:t>PCs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DERs</a:t>
                      </a:r>
                      <a:endParaRPr lang="pt-BR" dirty="0" smtClean="0"/>
                    </a:p>
                    <a:p>
                      <a:r>
                        <a:rPr lang="pt-BR" dirty="0" err="1" smtClean="0"/>
                        <a:t>ARTEs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Justice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Local </a:t>
                      </a:r>
                      <a:r>
                        <a:rPr lang="pt-BR" dirty="0" err="1" smtClean="0"/>
                        <a:t>Authorities</a:t>
                      </a:r>
                      <a:r>
                        <a:rPr lang="pt-BR" dirty="0" smtClean="0"/>
                        <a:t> (*), </a:t>
                      </a:r>
                      <a:r>
                        <a:rPr lang="pt-BR" dirty="0" err="1" smtClean="0"/>
                        <a:t>GMs</a:t>
                      </a:r>
                      <a:r>
                        <a:rPr lang="pt-BR" dirty="0" smtClean="0"/>
                        <a:t>, ...</a:t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(</a:t>
                      </a:r>
                      <a:r>
                        <a:rPr lang="pt-BR" dirty="0" err="1" smtClean="0"/>
                        <a:t>Sp</a:t>
                      </a:r>
                      <a:r>
                        <a:rPr lang="pt-BR" dirty="0" smtClean="0"/>
                        <a:t>: DSV, CET, ..., </a:t>
                      </a:r>
                      <a:r>
                        <a:rPr lang="pt-BR" dirty="0" err="1" smtClean="0"/>
                        <a:t>under</a:t>
                      </a:r>
                      <a:r>
                        <a:rPr lang="pt-BR" dirty="0" smtClean="0"/>
                        <a:t> SMT ...) 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...</a:t>
                      </a:r>
                      <a:endParaRPr lang="pt-BR" dirty="0"/>
                    </a:p>
                  </a:txBody>
                  <a:tcPr/>
                </a:tc>
              </a:tr>
              <a:tr h="859178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JARI: 1st </a:t>
                      </a:r>
                      <a:r>
                        <a:rPr lang="pt-BR" dirty="0" err="1" smtClean="0"/>
                        <a:t>level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of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administrative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recourse</a:t>
                      </a:r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(2nd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level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of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recourse</a:t>
                      </a:r>
                      <a:r>
                        <a:rPr lang="pt-BR" baseline="0" dirty="0" smtClean="0"/>
                        <a:t> is </a:t>
                      </a:r>
                      <a:r>
                        <a:rPr lang="pt-BR" baseline="0" dirty="0" err="1" smtClean="0"/>
                        <a:t>Cetran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or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Contran</a:t>
                      </a:r>
                      <a:r>
                        <a:rPr lang="pt-BR" baseline="0" dirty="0" smtClean="0"/>
                        <a:t>)</a:t>
                      </a:r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59178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* Cities </a:t>
                      </a:r>
                      <a:r>
                        <a:rPr lang="pt-BR" dirty="0" err="1" smtClean="0"/>
                        <a:t>have</a:t>
                      </a:r>
                      <a:r>
                        <a:rPr lang="pt-BR" dirty="0" smtClean="0"/>
                        <a:t> to organize its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bodies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and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gain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approval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from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Cetrans</a:t>
                      </a:r>
                      <a:r>
                        <a:rPr lang="pt-BR" baseline="0" dirty="0" smtClean="0"/>
                        <a:t>, </a:t>
                      </a:r>
                      <a:r>
                        <a:rPr lang="pt-BR" baseline="0" dirty="0" err="1" smtClean="0"/>
                        <a:t>before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acceptance</a:t>
                      </a:r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* </a:t>
                      </a:r>
                      <a:r>
                        <a:rPr lang="pt-BR" dirty="0" err="1" smtClean="0"/>
                        <a:t>Complementary</a:t>
                      </a:r>
                      <a:r>
                        <a:rPr lang="pt-BR" baseline="0" dirty="0" smtClean="0"/>
                        <a:t>: </a:t>
                      </a:r>
                      <a:r>
                        <a:rPr lang="pt-BR" dirty="0" err="1" smtClean="0"/>
                        <a:t>CFCs</a:t>
                      </a:r>
                      <a:r>
                        <a:rPr lang="pt-BR" dirty="0" smtClean="0"/>
                        <a:t> (training </a:t>
                      </a:r>
                      <a:r>
                        <a:rPr lang="pt-BR" dirty="0" err="1" smtClean="0"/>
                        <a:t>of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drivers</a:t>
                      </a:r>
                      <a:r>
                        <a:rPr lang="pt-BR" dirty="0" smtClean="0"/>
                        <a:t>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CMs</a:t>
                      </a:r>
                      <a:r>
                        <a:rPr lang="pt-BR" baseline="0" dirty="0" smtClean="0"/>
                        <a:t> (medical </a:t>
                      </a:r>
                      <a:r>
                        <a:rPr lang="pt-BR" baseline="0" dirty="0" err="1" smtClean="0"/>
                        <a:t>and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psycho</a:t>
                      </a:r>
                      <a:r>
                        <a:rPr lang="pt-BR" baseline="0" dirty="0" smtClean="0"/>
                        <a:t>), </a:t>
                      </a:r>
                      <a:r>
                        <a:rPr lang="pt-BR" baseline="0" dirty="0" err="1" smtClean="0"/>
                        <a:t>OIs</a:t>
                      </a:r>
                      <a:r>
                        <a:rPr lang="pt-BR" baseline="0" dirty="0" smtClean="0"/>
                        <a:t> (</a:t>
                      </a:r>
                      <a:r>
                        <a:rPr lang="pt-BR" baseline="0" dirty="0" err="1" smtClean="0"/>
                        <a:t>inspection</a:t>
                      </a:r>
                      <a:r>
                        <a:rPr lang="pt-BR" baseline="0" dirty="0" smtClean="0"/>
                        <a:t>) ... 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9" name="CaixaDeTexto 3"/>
          <p:cNvSpPr txBox="1">
            <a:spLocks noChangeArrowheads="1"/>
          </p:cNvSpPr>
          <p:nvPr/>
        </p:nvSpPr>
        <p:spPr bwMode="auto">
          <a:xfrm>
            <a:off x="642938" y="1643063"/>
            <a:ext cx="378618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orbel" pitchFamily="34" charset="0"/>
              </a:rPr>
              <a:t>Levels: Country, State, City ...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Areas: Traffic, Policing, Highway ...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Union: general rules and coordination; Contran-National Traffic Commission (under the Ministery of Cities ; before Ministery of Justice ... Transport ...)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State:  licensing (drivers, vehicles)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Local bodies and Highway agencies: circulation on roads under their rules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Enforcement dispersed among levels and areas; exerted by own agents or delegated to other police bodies ...</a:t>
            </a:r>
          </a:p>
          <a:p>
            <a:endParaRPr lang="pt-BR">
              <a:latin typeface="Corbel" pitchFamily="34" charset="0"/>
            </a:endParaRPr>
          </a:p>
          <a:p>
            <a:r>
              <a:rPr lang="pt-BR">
                <a:latin typeface="Corbel" pitchFamily="34" charset="0"/>
              </a:rPr>
              <a:t>Administrative justice also (JARIs ...)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7929563" y="2143125"/>
            <a:ext cx="1214437" cy="24463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600"/>
          </a:p>
          <a:p>
            <a:pPr>
              <a:spcBef>
                <a:spcPct val="50000"/>
              </a:spcBef>
            </a:pPr>
            <a:endParaRPr lang="pt-BR" sz="1600"/>
          </a:p>
          <a:p>
            <a:pPr>
              <a:spcBef>
                <a:spcPct val="50000"/>
              </a:spcBef>
            </a:pPr>
            <a:endParaRPr lang="pt-BR" sz="1600"/>
          </a:p>
          <a:p>
            <a:pPr>
              <a:spcBef>
                <a:spcPct val="50000"/>
              </a:spcBef>
            </a:pPr>
            <a:r>
              <a:rPr lang="pt-BR" sz="1600">
                <a:solidFill>
                  <a:srgbClr val="FF3300"/>
                </a:solidFill>
              </a:rPr>
              <a:t>The judicial process is a major problem!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786188" y="2162175"/>
            <a:ext cx="1928812" cy="3381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</a:rPr>
              <a:t>Norms: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643438" y="3929063"/>
            <a:ext cx="3286125" cy="8572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FF0000"/>
                </a:solidFill>
              </a:rPr>
              <a:t/>
            </a:r>
            <a:br>
              <a:rPr lang="pt-BR" sz="1600">
                <a:solidFill>
                  <a:srgbClr val="FF0000"/>
                </a:solidFill>
              </a:rPr>
            </a:br>
            <a:r>
              <a:rPr lang="pt-BR" sz="1600">
                <a:solidFill>
                  <a:srgbClr val="FF0000"/>
                </a:solidFill>
              </a:rPr>
              <a:t/>
            </a:r>
            <a:br>
              <a:rPr lang="pt-BR" sz="1600">
                <a:solidFill>
                  <a:srgbClr val="FF0000"/>
                </a:solidFill>
              </a:rPr>
            </a:br>
            <a:r>
              <a:rPr lang="pt-BR" sz="1600">
                <a:solidFill>
                  <a:srgbClr val="FF0000"/>
                </a:solidFill>
              </a:rPr>
              <a:t>roads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858000" y="2112963"/>
            <a:ext cx="1071563" cy="25685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r>
              <a:rPr lang="pt-BR" sz="1600">
                <a:solidFill>
                  <a:srgbClr val="FF0000"/>
                </a:solidFill>
              </a:rPr>
              <a:t>highways</a:t>
            </a: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  <a:p>
            <a:endParaRPr lang="pt-BR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2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 Safety Problem in Brazil: basic information on Roads and accidents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mtClean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on Traffic Accidents  and their Victims</a:t>
            </a:r>
          </a:p>
        </p:txBody>
      </p:sp>
      <p:sp>
        <p:nvSpPr>
          <p:cNvPr id="26626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52578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smtClean="0"/>
              <a:t>Data sources: 3 main (weak) sources</a:t>
            </a:r>
            <a:br>
              <a:rPr smtClean="0"/>
            </a:br>
            <a:r>
              <a:rPr smtClean="0"/>
              <a:t>- from Police to </a:t>
            </a:r>
            <a:r>
              <a:rPr smtClean="0">
                <a:hlinkClick r:id="rId3"/>
              </a:rPr>
              <a:t>DENATRAN</a:t>
            </a:r>
            <a:r>
              <a:rPr smtClean="0"/>
              <a:t>, including PDO, injury and fatal accs, as gathered by SNT bodies ...</a:t>
            </a:r>
            <a:br>
              <a:rPr smtClean="0"/>
            </a:br>
            <a:r>
              <a:rPr smtClean="0"/>
              <a:t>- from Hospitals to </a:t>
            </a:r>
            <a:r>
              <a:rPr smtClean="0">
                <a:hlinkClick r:id="rId4"/>
              </a:rPr>
              <a:t>DataSUS</a:t>
            </a:r>
            <a:r>
              <a:rPr smtClean="0"/>
              <a:t>, only for injuries and fatalities ...</a:t>
            </a:r>
            <a:br>
              <a:rPr smtClean="0"/>
            </a:br>
            <a:r>
              <a:rPr smtClean="0"/>
              <a:t>- from Mandatory Insurance, when </a:t>
            </a:r>
            <a:r>
              <a:rPr smtClean="0">
                <a:hlinkClick r:id="rId5"/>
              </a:rPr>
              <a:t>DPVAT</a:t>
            </a:r>
            <a:r>
              <a:rPr smtClean="0"/>
              <a:t> coverage is reclaimed ...</a:t>
            </a:r>
          </a:p>
          <a:p>
            <a:pPr>
              <a:lnSpc>
                <a:spcPct val="114000"/>
              </a:lnSpc>
            </a:pPr>
            <a:r>
              <a:rPr smtClean="0"/>
              <a:t>Example: Fatalities in 2005</a:t>
            </a:r>
            <a:br>
              <a:rPr smtClean="0"/>
            </a:br>
            <a:r>
              <a:rPr smtClean="0"/>
              <a:t>- Denatran: 26.409 deaths ... 25.342</a:t>
            </a:r>
            <a:br>
              <a:rPr smtClean="0"/>
            </a:br>
            <a:r>
              <a:rPr smtClean="0"/>
              <a:t>- DataSus: 35.994 deaths ... 34.381</a:t>
            </a:r>
            <a:br>
              <a:rPr smtClean="0"/>
            </a:br>
            <a:r>
              <a:rPr smtClean="0"/>
              <a:t>- SegDpvat: 50.953 deaths ... 39.179 </a:t>
            </a:r>
          </a:p>
          <a:p>
            <a:pPr>
              <a:lnSpc>
                <a:spcPct val="114000"/>
              </a:lnSpc>
            </a:pPr>
            <a:r>
              <a:rPr smtClean="0"/>
              <a:t>For 'serious' bodies, local databases are usually much better and uniform</a:t>
            </a:r>
          </a:p>
        </p:txBody>
      </p:sp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4643438" y="1643063"/>
            <a:ext cx="4429125" cy="4786312"/>
            <a:chOff x="4643438" y="1643050"/>
            <a:chExt cx="4429156" cy="4786346"/>
          </a:xfrm>
        </p:grpSpPr>
        <p:sp>
          <p:nvSpPr>
            <p:cNvPr id="26628" name="CaixaDeTexto 7"/>
            <p:cNvSpPr txBox="1">
              <a:spLocks noChangeArrowheads="1"/>
            </p:cNvSpPr>
            <p:nvPr/>
          </p:nvSpPr>
          <p:spPr bwMode="auto">
            <a:xfrm>
              <a:off x="4643438" y="1646439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Renaest</a:t>
              </a:r>
              <a:br>
                <a:rPr lang="pt-BR"/>
              </a:br>
              <a:r>
                <a:rPr lang="pt-BR"/>
                <a:t>Denatran</a:t>
              </a:r>
            </a:p>
            <a:p>
              <a:pPr algn="ctr"/>
              <a:endParaRPr lang="pt-BR"/>
            </a:p>
          </p:txBody>
        </p:sp>
        <p:sp>
          <p:nvSpPr>
            <p:cNvPr id="26629" name="CaixaDeTexto 10"/>
            <p:cNvSpPr txBox="1">
              <a:spLocks noChangeArrowheads="1"/>
            </p:cNvSpPr>
            <p:nvPr/>
          </p:nvSpPr>
          <p:spPr bwMode="auto">
            <a:xfrm>
              <a:off x="6143636" y="1643050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DataSus</a:t>
              </a:r>
              <a:br>
                <a:rPr lang="pt-BR"/>
              </a:br>
              <a:r>
                <a:rPr lang="pt-BR"/>
                <a:t>M.Health</a:t>
              </a:r>
            </a:p>
            <a:p>
              <a:pPr algn="ctr"/>
              <a:endParaRPr lang="pt-BR"/>
            </a:p>
          </p:txBody>
        </p:sp>
        <p:sp>
          <p:nvSpPr>
            <p:cNvPr id="26630" name="CaixaDeTexto 11"/>
            <p:cNvSpPr txBox="1">
              <a:spLocks noChangeArrowheads="1"/>
            </p:cNvSpPr>
            <p:nvPr/>
          </p:nvSpPr>
          <p:spPr bwMode="auto">
            <a:xfrm>
              <a:off x="7643834" y="1643050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Insurance Lider</a:t>
              </a:r>
            </a:p>
            <a:p>
              <a:pPr algn="ctr"/>
              <a:endParaRPr lang="pt-BR"/>
            </a:p>
          </p:txBody>
        </p:sp>
        <p:sp>
          <p:nvSpPr>
            <p:cNvPr id="26631" name="CaixaDeTexto 12"/>
            <p:cNvSpPr txBox="1">
              <a:spLocks noChangeArrowheads="1"/>
            </p:cNvSpPr>
            <p:nvPr/>
          </p:nvSpPr>
          <p:spPr bwMode="auto">
            <a:xfrm>
              <a:off x="4643438" y="2925545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Traffic Bodies</a:t>
              </a:r>
            </a:p>
            <a:p>
              <a:pPr algn="ctr"/>
              <a:endParaRPr lang="pt-BR"/>
            </a:p>
          </p:txBody>
        </p:sp>
        <p:sp>
          <p:nvSpPr>
            <p:cNvPr id="26632" name="CaixaDeTexto 13"/>
            <p:cNvSpPr txBox="1">
              <a:spLocks noChangeArrowheads="1"/>
            </p:cNvSpPr>
            <p:nvPr/>
          </p:nvSpPr>
          <p:spPr bwMode="auto">
            <a:xfrm>
              <a:off x="6143636" y="2922156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Hospitals LegalMed</a:t>
              </a:r>
            </a:p>
            <a:p>
              <a:pPr algn="ctr"/>
              <a:endParaRPr lang="pt-BR"/>
            </a:p>
          </p:txBody>
        </p:sp>
        <p:sp>
          <p:nvSpPr>
            <p:cNvPr id="26633" name="CaixaDeTexto 14"/>
            <p:cNvSpPr txBox="1">
              <a:spLocks noChangeArrowheads="1"/>
            </p:cNvSpPr>
            <p:nvPr/>
          </p:nvSpPr>
          <p:spPr bwMode="auto">
            <a:xfrm>
              <a:off x="7643834" y="2922156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Insurance Agents</a:t>
              </a:r>
            </a:p>
            <a:p>
              <a:pPr algn="ctr"/>
              <a:endParaRPr lang="pt-BR"/>
            </a:p>
          </p:txBody>
        </p:sp>
        <p:sp>
          <p:nvSpPr>
            <p:cNvPr id="26634" name="CaixaDeTexto 15"/>
            <p:cNvSpPr txBox="1">
              <a:spLocks noChangeArrowheads="1"/>
            </p:cNvSpPr>
            <p:nvPr/>
          </p:nvSpPr>
          <p:spPr bwMode="auto">
            <a:xfrm>
              <a:off x="4643438" y="4223571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Police Records</a:t>
              </a:r>
            </a:p>
            <a:p>
              <a:pPr algn="ctr"/>
              <a:endParaRPr lang="pt-BR"/>
            </a:p>
          </p:txBody>
        </p:sp>
        <p:sp>
          <p:nvSpPr>
            <p:cNvPr id="26635" name="CaixaDeTexto 16"/>
            <p:cNvSpPr txBox="1">
              <a:spLocks noChangeArrowheads="1"/>
            </p:cNvSpPr>
            <p:nvPr/>
          </p:nvSpPr>
          <p:spPr bwMode="auto">
            <a:xfrm>
              <a:off x="6143636" y="4220182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Record of Inpatients</a:t>
              </a:r>
            </a:p>
            <a:p>
              <a:pPr algn="ctr"/>
              <a:endParaRPr lang="pt-BR"/>
            </a:p>
          </p:txBody>
        </p:sp>
        <p:sp>
          <p:nvSpPr>
            <p:cNvPr id="26636" name="CaixaDeTexto 17"/>
            <p:cNvSpPr txBox="1">
              <a:spLocks noChangeArrowheads="1"/>
            </p:cNvSpPr>
            <p:nvPr/>
          </p:nvSpPr>
          <p:spPr bwMode="auto">
            <a:xfrm>
              <a:off x="7643834" y="4220182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Reclaiming by Offended</a:t>
              </a:r>
            </a:p>
            <a:p>
              <a:pPr algn="ctr"/>
              <a:endParaRPr lang="pt-BR"/>
            </a:p>
          </p:txBody>
        </p:sp>
        <p:sp>
          <p:nvSpPr>
            <p:cNvPr id="26637" name="CaixaDeTexto 18"/>
            <p:cNvSpPr txBox="1">
              <a:spLocks noChangeArrowheads="1"/>
            </p:cNvSpPr>
            <p:nvPr/>
          </p:nvSpPr>
          <p:spPr bwMode="auto">
            <a:xfrm>
              <a:off x="6143636" y="5506066"/>
              <a:ext cx="1428760" cy="923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/>
                <a:t>Traffic Accident</a:t>
              </a:r>
            </a:p>
            <a:p>
              <a:pPr algn="ctr"/>
              <a:endParaRPr lang="pt-BR"/>
            </a:p>
          </p:txBody>
        </p:sp>
        <p:sp>
          <p:nvSpPr>
            <p:cNvPr id="20" name="Seta para cima 19"/>
            <p:cNvSpPr/>
            <p:nvPr/>
          </p:nvSpPr>
          <p:spPr>
            <a:xfrm>
              <a:off x="6588139" y="5143512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Seta para cima 20"/>
            <p:cNvSpPr/>
            <p:nvPr/>
          </p:nvSpPr>
          <p:spPr>
            <a:xfrm>
              <a:off x="6572263" y="3857628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Seta para cima 21"/>
            <p:cNvSpPr/>
            <p:nvPr/>
          </p:nvSpPr>
          <p:spPr>
            <a:xfrm>
              <a:off x="5072066" y="3857628"/>
              <a:ext cx="484190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Seta para cima 22"/>
            <p:cNvSpPr/>
            <p:nvPr/>
          </p:nvSpPr>
          <p:spPr>
            <a:xfrm>
              <a:off x="8088337" y="3857628"/>
              <a:ext cx="484190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Seta para cima 23"/>
            <p:cNvSpPr/>
            <p:nvPr/>
          </p:nvSpPr>
          <p:spPr>
            <a:xfrm>
              <a:off x="6572263" y="2571744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Seta para cima 24"/>
            <p:cNvSpPr/>
            <p:nvPr/>
          </p:nvSpPr>
          <p:spPr>
            <a:xfrm>
              <a:off x="5016503" y="2571744"/>
              <a:ext cx="484191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Seta para cima 25"/>
            <p:cNvSpPr/>
            <p:nvPr/>
          </p:nvSpPr>
          <p:spPr>
            <a:xfrm>
              <a:off x="8072462" y="2571744"/>
              <a:ext cx="484190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" name="Seta para cima 26"/>
            <p:cNvSpPr/>
            <p:nvPr/>
          </p:nvSpPr>
          <p:spPr>
            <a:xfrm rot="17826120">
              <a:off x="5787239" y="5212569"/>
              <a:ext cx="500067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" name="Seta para cima 27"/>
            <p:cNvSpPr/>
            <p:nvPr/>
          </p:nvSpPr>
          <p:spPr>
            <a:xfrm rot="2868916">
              <a:off x="7277911" y="5218919"/>
              <a:ext cx="500067" cy="2857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1214438"/>
            <a:ext cx="3524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43050"/>
            <a:ext cx="38290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Accident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Data: is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there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 a </a:t>
            </a:r>
            <a:r>
              <a:rPr dirty="0" err="1" smtClean="0">
                <a:solidFill>
                  <a:schemeClr val="tx2">
                    <a:satMod val="200000"/>
                  </a:schemeClr>
                </a:solidFill>
              </a:rPr>
              <a:t>trend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?</a:t>
            </a: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r>
              <a:rPr smtClean="0"/>
              <a:t>Major (recent) events:</a:t>
            </a:r>
            <a:br>
              <a:rPr smtClean="0"/>
            </a:br>
            <a:r>
              <a:rPr smtClean="0"/>
              <a:t>- 1990 and after: dissemination of electronic enforcement ...</a:t>
            </a:r>
            <a:br>
              <a:rPr smtClean="0"/>
            </a:br>
            <a:r>
              <a:rPr smtClean="0"/>
              <a:t>- 1998: new code (CTB) effective ... (even if not fully efficient ... but progressive licensing, punctuation of  driver offenses, increased fines, a national fund for traffic education ...)</a:t>
            </a:r>
            <a:br>
              <a:rPr smtClean="0"/>
            </a:br>
            <a:r>
              <a:rPr smtClean="0"/>
              <a:t>- 2005 and after: increased enforcement of drink&amp;drive law ... (several trials ... the last in 2008 ...)</a:t>
            </a:r>
            <a:br>
              <a:rPr smtClean="0"/>
            </a:br>
            <a:r>
              <a:rPr smtClean="0"/>
              <a:t>- large pressure for bureacratic 'safety' actions (mandatory equipments, mandatory inspections, ... and other rent seeking biz ...)</a:t>
            </a:r>
          </a:p>
          <a:p>
            <a:r>
              <a:rPr smtClean="0"/>
              <a:t>Change of data collection: RENAEST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85875"/>
            <a:ext cx="46434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929063"/>
            <a:ext cx="46434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1</TotalTime>
  <Words>734</Words>
  <Application>Microsoft Office PowerPoint</Application>
  <PresentationFormat>On-screen Show (4:3)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Corbel</vt:lpstr>
      <vt:lpstr>Wingdings</vt:lpstr>
      <vt:lpstr>Wingdings 2</vt:lpstr>
      <vt:lpstr>Wingdings 3</vt:lpstr>
      <vt:lpstr>Calibri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Slide 1</vt:lpstr>
      <vt:lpstr>SaferBraIn – Intro Brazil</vt:lpstr>
      <vt:lpstr>Slide 3</vt:lpstr>
      <vt:lpstr>Brazil: Administration and Regions</vt:lpstr>
      <vt:lpstr>Slide 5</vt:lpstr>
      <vt:lpstr>The National Traffic System (SNT-Sistema National de Trânsito)</vt:lpstr>
      <vt:lpstr>Slide 7</vt:lpstr>
      <vt:lpstr>Data on Traffic Accidents  and their Victims</vt:lpstr>
      <vt:lpstr>Accident Data: is there a trend?</vt:lpstr>
      <vt:lpstr>Slide 10</vt:lpstr>
      <vt:lpstr>Slide 11</vt:lpstr>
      <vt:lpstr>Vulnerable Users: Concept and Classes</vt:lpstr>
      <vt:lpstr>Vulnerable Users: is there a trend?</vt:lpstr>
      <vt:lpstr>Slide 14</vt:lpstr>
      <vt:lpstr>Slide 15</vt:lpstr>
      <vt:lpstr>Slide 16</vt:lpstr>
      <vt:lpstr>What can make the Brazilian Traffic Safety Problem peculiar?</vt:lpstr>
      <vt:lpstr>What can make solutions to the Brazilian Traffic Safety Problem peculiar too?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4</cp:revision>
  <dcterms:created xsi:type="dcterms:W3CDTF">2009-11-21T00:22:57Z</dcterms:created>
  <dcterms:modified xsi:type="dcterms:W3CDTF">2010-02-02T10:49:14Z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